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36.jpg" ContentType="image/png"/>
  <Override PartName="/ppt/notesSlides/notesSlide4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50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51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52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60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61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62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65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66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67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68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69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70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71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74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75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heme/themeOverride50.xml" ContentType="application/vnd.openxmlformats-officedocument.themeOverr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theme/themeOverride51.xml" ContentType="application/vnd.openxmlformats-officedocument.themeOverride+xml"/>
  <Override PartName="/ppt/notesSlides/notesSlide83.xml" ContentType="application/vnd.openxmlformats-officedocument.presentationml.notesSlide+xml"/>
  <Override PartName="/ppt/theme/themeOverride52.xml" ContentType="application/vnd.openxmlformats-officedocument.themeOverr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heme/themeOverride53.xml" ContentType="application/vnd.openxmlformats-officedocument.themeOverr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heme/themeOverride54.xml" ContentType="application/vnd.openxmlformats-officedocument.themeOverride+xml"/>
  <Override PartName="/ppt/notesSlides/notesSlide91.xml" ContentType="application/vnd.openxmlformats-officedocument.presentationml.notesSlide+xml"/>
  <Override PartName="/ppt/theme/themeOverride55.xml" ContentType="application/vnd.openxmlformats-officedocument.themeOverr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theme/themeOverride56.xml" ContentType="application/vnd.openxmlformats-officedocument.themeOverr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theme/themeOverride57.xml" ContentType="application/vnd.openxmlformats-officedocument.themeOverride+xml"/>
  <Override PartName="/ppt/notesSlides/notesSlide97.xml" ContentType="application/vnd.openxmlformats-officedocument.presentationml.notesSlide+xml"/>
  <Override PartName="/ppt/theme/themeOverride58.xml" ContentType="application/vnd.openxmlformats-officedocument.themeOverr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5280" r:id="rId2"/>
    <p:sldMasterId id="2147485281" r:id="rId3"/>
    <p:sldMasterId id="2147485282" r:id="rId4"/>
    <p:sldMasterId id="2147485284" r:id="rId5"/>
    <p:sldMasterId id="2147485285" r:id="rId6"/>
    <p:sldMasterId id="2147485286" r:id="rId7"/>
    <p:sldMasterId id="2147485287" r:id="rId8"/>
    <p:sldMasterId id="2147485288" r:id="rId9"/>
    <p:sldMasterId id="2147485290" r:id="rId10"/>
    <p:sldMasterId id="2147486996" r:id="rId11"/>
    <p:sldMasterId id="2147487778" r:id="rId12"/>
  </p:sldMasterIdLst>
  <p:notesMasterIdLst>
    <p:notesMasterId r:id="rId115"/>
  </p:notesMasterIdLst>
  <p:sldIdLst>
    <p:sldId id="661" r:id="rId13"/>
    <p:sldId id="718" r:id="rId14"/>
    <p:sldId id="639" r:id="rId15"/>
    <p:sldId id="640" r:id="rId16"/>
    <p:sldId id="700" r:id="rId17"/>
    <p:sldId id="701" r:id="rId18"/>
    <p:sldId id="596" r:id="rId19"/>
    <p:sldId id="686" r:id="rId20"/>
    <p:sldId id="667" r:id="rId21"/>
    <p:sldId id="651" r:id="rId22"/>
    <p:sldId id="410" r:id="rId23"/>
    <p:sldId id="646" r:id="rId24"/>
    <p:sldId id="456" r:id="rId25"/>
    <p:sldId id="411" r:id="rId26"/>
    <p:sldId id="412" r:id="rId27"/>
    <p:sldId id="677" r:id="rId28"/>
    <p:sldId id="668" r:id="rId29"/>
    <p:sldId id="669" r:id="rId30"/>
    <p:sldId id="684" r:id="rId31"/>
    <p:sldId id="706" r:id="rId32"/>
    <p:sldId id="607" r:id="rId33"/>
    <p:sldId id="386" r:id="rId34"/>
    <p:sldId id="389" r:id="rId35"/>
    <p:sldId id="600" r:id="rId36"/>
    <p:sldId id="355" r:id="rId37"/>
    <p:sldId id="423" r:id="rId38"/>
    <p:sldId id="300" r:id="rId39"/>
    <p:sldId id="642" r:id="rId40"/>
    <p:sldId id="439" r:id="rId41"/>
    <p:sldId id="365" r:id="rId42"/>
    <p:sldId id="361" r:id="rId43"/>
    <p:sldId id="375" r:id="rId44"/>
    <p:sldId id="376" r:id="rId45"/>
    <p:sldId id="362" r:id="rId46"/>
    <p:sldId id="707" r:id="rId47"/>
    <p:sldId id="643" r:id="rId48"/>
    <p:sldId id="377" r:id="rId49"/>
    <p:sldId id="379" r:id="rId50"/>
    <p:sldId id="381" r:id="rId51"/>
    <p:sldId id="382" r:id="rId52"/>
    <p:sldId id="594" r:id="rId53"/>
    <p:sldId id="472" r:id="rId54"/>
    <p:sldId id="364" r:id="rId55"/>
    <p:sldId id="714" r:id="rId56"/>
    <p:sldId id="713" r:id="rId57"/>
    <p:sldId id="383" r:id="rId58"/>
    <p:sldId id="681" r:id="rId59"/>
    <p:sldId id="262" r:id="rId60"/>
    <p:sldId id="678" r:id="rId61"/>
    <p:sldId id="409" r:id="rId62"/>
    <p:sldId id="425" r:id="rId63"/>
    <p:sldId id="440" r:id="rId64"/>
    <p:sldId id="665" r:id="rId65"/>
    <p:sldId id="313" r:id="rId66"/>
    <p:sldId id="644" r:id="rId67"/>
    <p:sldId id="428" r:id="rId68"/>
    <p:sldId id="627" r:id="rId69"/>
    <p:sldId id="628" r:id="rId70"/>
    <p:sldId id="442" r:id="rId71"/>
    <p:sldId id="629" r:id="rId72"/>
    <p:sldId id="331" r:id="rId73"/>
    <p:sldId id="457" r:id="rId74"/>
    <p:sldId id="330" r:id="rId75"/>
    <p:sldId id="397" r:id="rId76"/>
    <p:sldId id="631" r:id="rId77"/>
    <p:sldId id="341" r:id="rId78"/>
    <p:sldId id="402" r:id="rId79"/>
    <p:sldId id="403" r:id="rId80"/>
    <p:sldId id="404" r:id="rId81"/>
    <p:sldId id="459" r:id="rId82"/>
    <p:sldId id="405" r:id="rId83"/>
    <p:sldId id="460" r:id="rId84"/>
    <p:sldId id="346" r:id="rId85"/>
    <p:sldId id="673" r:id="rId86"/>
    <p:sldId id="601" r:id="rId87"/>
    <p:sldId id="451" r:id="rId88"/>
    <p:sldId id="453" r:id="rId89"/>
    <p:sldId id="454" r:id="rId90"/>
    <p:sldId id="674" r:id="rId91"/>
    <p:sldId id="415" r:id="rId92"/>
    <p:sldId id="621" r:id="rId93"/>
    <p:sldId id="623" r:id="rId94"/>
    <p:sldId id="413" r:id="rId95"/>
    <p:sldId id="675" r:id="rId96"/>
    <p:sldId id="318" r:id="rId97"/>
    <p:sldId id="429" r:id="rId98"/>
    <p:sldId id="609" r:id="rId99"/>
    <p:sldId id="611" r:id="rId100"/>
    <p:sldId id="613" r:id="rId101"/>
    <p:sldId id="432" r:id="rId102"/>
    <p:sldId id="433" r:id="rId103"/>
    <p:sldId id="617" r:id="rId104"/>
    <p:sldId id="614" r:id="rId105"/>
    <p:sldId id="431" r:id="rId106"/>
    <p:sldId id="620" r:id="rId107"/>
    <p:sldId id="619" r:id="rId108"/>
    <p:sldId id="645" r:id="rId109"/>
    <p:sldId id="436" r:id="rId110"/>
    <p:sldId id="437" r:id="rId111"/>
    <p:sldId id="275" r:id="rId112"/>
    <p:sldId id="438" r:id="rId113"/>
    <p:sldId id="610" r:id="rId114"/>
  </p:sldIdLst>
  <p:sldSz cx="9144000" cy="6858000" type="screen4x3"/>
  <p:notesSz cx="6648450" cy="97821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华文行楷" panose="020108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00"/>
    <a:srgbClr val="996600"/>
    <a:srgbClr val="894400"/>
    <a:srgbClr val="FF0000"/>
    <a:srgbClr val="0000FF"/>
    <a:srgbClr val="FF99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9"/>
    <p:restoredTop sz="94960" autoAdjust="0"/>
  </p:normalViewPr>
  <p:slideViewPr>
    <p:cSldViewPr>
      <p:cViewPr varScale="1">
        <p:scale>
          <a:sx n="81" d="100"/>
          <a:sy n="81" d="100"/>
        </p:scale>
        <p:origin x="744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17" Type="http://schemas.openxmlformats.org/officeDocument/2006/relationships/viewProps" Target="viewProps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slide" Target="slides/slide101.xml"/><Relationship Id="rId118" Type="http://schemas.openxmlformats.org/officeDocument/2006/relationships/theme" Target="theme/theme1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49" Type="http://schemas.openxmlformats.org/officeDocument/2006/relationships/slide" Target="slides/slide37.xml"/><Relationship Id="rId114" Type="http://schemas.openxmlformats.org/officeDocument/2006/relationships/slide" Target="slides/slide102.xml"/><Relationship Id="rId11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presProps" Target="pres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5" Type="http://schemas.openxmlformats.org/officeDocument/2006/relationships/slide" Target="slides/slide3.xml"/><Relationship Id="rId36" Type="http://schemas.openxmlformats.org/officeDocument/2006/relationships/slide" Target="slides/slide24.xml"/><Relationship Id="rId57" Type="http://schemas.openxmlformats.org/officeDocument/2006/relationships/slide" Target="slides/slide45.xml"/><Relationship Id="rId106" Type="http://schemas.openxmlformats.org/officeDocument/2006/relationships/slide" Target="slides/slide9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0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2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7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9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0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3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5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6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7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8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9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0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2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4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6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7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8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9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2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3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4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5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6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7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706938"/>
            <a:ext cx="5318125" cy="3852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8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01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508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396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7833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452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z="1400" dirty="0" smtClean="0">
              <a:solidFill>
                <a:srgbClr val="00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576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8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lvl="0" indent="-285750"/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endParaRPr lang="zh-CN" altLang="en-US" b="1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12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62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solidFill>
                <a:srgbClr val="FFCC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zh-CN" altLang="en-US" sz="9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lvl="0"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0468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866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6179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0" indent="0" eaLnBrk="1" hangingPunct="1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endParaRPr lang="zh-CN" altLang="en-US" sz="1000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819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>
              <a:lnSpc>
                <a:spcPct val="80000"/>
              </a:lnSpc>
            </a:pPr>
            <a:endParaRPr lang="zh-CN" altLang="en-US" sz="1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1573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zh-CN" altLang="en-US" sz="1000" b="1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zh-CN" altLang="en-US" dirty="0" smtClean="0">
              <a:solidFill>
                <a:srgbClr val="00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7305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9505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9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2032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30901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172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 dirty="0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5133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706938"/>
            <a:ext cx="5318125" cy="3852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 dirty="0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2033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706938"/>
            <a:ext cx="5318125" cy="3852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0509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800" b="1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0752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1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04C27-60E5-4ABF-BC35-57C688424E3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DEBD9-57B2-40AB-91B1-17A0D02A5A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15246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7FABA-ECCB-4959-93D4-47ECE9E2AB6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D7BC3-A536-4121-89F5-0AA2461739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3184010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0A170-57F7-4CDF-8878-CC1F9F4F89B3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A367D-DC70-45BA-AB7F-88D50D941B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503399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2011A-EA7A-41CC-AE3C-C1109F184C0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5B370-3F20-4296-A729-3776CC55D5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2707357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3D949-95EC-4D10-8846-E3368D7C3C7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FEE15-74FC-4E36-B0ED-E20F327CCC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7492549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CA83A-4AE5-4333-9B7C-C2C7BB6BFB8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AF001-F4FF-4FCB-BB8D-881FCF2D9B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5817901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F314A-5E21-4CE8-B7B4-0D4B34C020E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B8010-F09A-4DB6-9EB6-D93A016D61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1837223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AD325-0AC0-49EA-B82D-32E2A3C7C4F7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321ED-472E-4153-845B-29C5C47B01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0140585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8EC8C-5E77-44CD-8A83-AB9165DC660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7D50C-75AC-42A4-9FF1-CD826EF715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776326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C5A74-4BA6-4774-B491-EB6BD298F2B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B5266-0670-4207-8DB6-ECF0279616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1328322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030C6-CAA6-49E1-BF8B-4486EB24E49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344F2-1E93-4525-9BD9-AF2401E4F7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59017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D8EFC2-8AEF-4620-ADDE-2AB8D3BDDDA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D7967-FEBF-42E8-92E5-4C16A06872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775628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6A5E6-062E-4035-B0CA-3977493C0C5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6BC5D-BDD5-4993-AA14-464169BDA3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98593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76CEDE-F6DA-409B-8110-74DD47B7086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4F2D3-0E7E-4CFC-8447-D8897B48C6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6090285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438B2-1020-456C-825F-9216C051B709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556F-E1D9-440E-B846-14B23310EF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4359229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9736C-1CFE-4AA0-9AB5-0FF52ABE2A99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FCE11-63D9-46F5-8701-83C8E6AD5E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248730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E0884-A9E0-43F4-9A7D-86FF59E5777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558BC-0693-47D1-AFA4-C563D50DF9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663284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A7A8F-E6C9-4744-87FE-78B1CC0EBC17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E05A2-2B6A-4C1B-BCDC-BDE4D65DF2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528171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7B062-BE18-413C-B63B-A72B621618B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6D9C9-F056-4336-BFAA-616D5E6A30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544198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21B51-8AA8-4D17-88DC-1B37AEAE5E2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8807B-3853-4A78-A09C-574D9E0B89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2060964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EFC95A-404C-42FB-85C9-58DA8C55224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820B4-F07C-447D-9E62-41F7D8FC9B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660768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10CC9-ECCB-412B-9CD9-0BEC482FFDF8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7D17C-DE25-4F33-99EA-20F9C09DE9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716654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C4DDB-93CD-4DBD-A6CE-C8AA2EBB9EBE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02633-4640-41F3-A1F9-3A4B292348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520237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17018-59F6-4194-9F93-E9E3283F0E4B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5CCB3-8824-4625-B9F8-D56216C2567C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937226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D2C1B-2BCA-4431-8621-5AE1E3CDF8A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B1004-724C-4C5D-A525-A30E2F317D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6545732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63DCD-2BC9-4455-860F-C358D700529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F43A1-029C-4511-A9EE-CB70E6B6EA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5245210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D4C27-FD3C-4EA7-803A-FEF636E6481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103AC-0E86-4420-928E-E23BC61E4B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058033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5ECAF-B570-4AA2-875F-821F4443A94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84BEBF-F9FE-4A97-9A72-71844A125F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5325886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6F078-552E-459D-8CCD-098821B5F5B7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38D46-FD61-433A-AF3C-7D1DEF176F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1166199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22916-23ED-4500-9EE4-384A998F54D5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C68D0D-FC9E-4678-8FC4-6663EBBF05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243973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26B9E-7D65-437E-82B5-C165C617025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B2A70-E6EA-4591-A5E6-B6C0C709C6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3059976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E50A8-2E2E-4F13-995E-75BC0532ABF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4CC4A-C786-4E13-8078-432E81CAB3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779899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86499-584F-413D-8117-63A85412265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FB9B33-9636-4E45-82F8-1274485330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549154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B24064-BDFD-4F9C-967F-5C3CAECB2F0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5DB62E-828E-4B6D-8247-619385081A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56896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EF8CC-694E-4FF3-BB91-D9E72F489588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9F31B-FF1F-41D3-8C16-CC39FB8D079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4805833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A2C9C-7950-4B66-A284-2A3E36334BC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88917-3A56-4242-A858-AACF673088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732398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4BA14-6EA5-4028-8A73-70DF29EAD2D8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AAA5D-C333-4D12-9100-19A0633444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219128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11D069-4FB1-42CE-9C92-42610683734E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3E55C-9C47-44C4-BDC6-026662F16F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00580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00869-55DA-4DCD-82E2-B237C7DD92DA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DC8C4-2491-4AAF-93B7-09AB7330323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675676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9DB74-5612-47BA-A6E3-C6062FA15AD0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D97D5-78D0-48E7-A8FD-840651D13256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247522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03536-F2B4-48BA-8C1A-4A7E6A2F1602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6B9A7-A09C-4519-9B6E-38E3F71E3CF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768737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7D2F7-444F-4074-8907-95D7E2023B90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240DA-F0DD-4BF2-9307-C223376F64E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634866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77607-D377-4824-B5A9-9C7BD1A02072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B5992-8C08-480D-A79C-FCC684F495E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940569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99DD2-EDDD-4439-A020-96D364C7542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E8B9C-4EC2-4905-AC4F-40E845C6F1C8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8422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FEF88-B513-437E-AC88-32284462F1F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0EA8A-D2F1-4A45-95D5-7C03FD3F9B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143168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82760-B9E4-4949-8132-9E4E682D9BE1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D70D2-5697-447F-9CD0-FF003FC1426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89963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5996B-8197-4A2B-99C9-4CD9E6E1CA6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DB8D2-CFB2-46D6-A3C0-D6821E71C476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11540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6112F-9660-46D7-B88C-BBCAA36B7786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4CAA6-EC96-4CC0-8396-3F8EDFF19557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958092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E7BDF-9309-490E-804A-2C0F031A517C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7F100-0B35-4F54-A96C-1E899ECAF3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02240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7DCC4-73D2-41C4-8194-303C6A76F2A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3AC21-CE42-48FA-8E84-F15A9157A4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846423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075F8-7CE8-49EB-80DC-F08BD27BF429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2EE79-865D-467C-A593-3BE8D74F8D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3646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9D57C-BF4B-4280-A8E6-3669496DC2A6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9841A-A75E-46E3-ABF0-C7A6F23185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969298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050FE-89CC-470D-9481-E300912F916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82CF4-1352-45DF-A235-52AB93AC60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951488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E884C-9599-404D-81F9-2DB3A4128B3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EBA59-3EBA-4561-9F82-AAFFB5C083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006222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70B166-5C5D-4FD4-9CFC-1CF7488FF635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8CE6D-4D51-481B-8B43-E4DE332C88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6155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F4516C-E25A-47B4-8158-4410819737D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62854-082D-4375-85D9-6A99D5DBED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124308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938DA-DCD5-4F80-B0AB-6775D8F23208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1995B-BA25-45B2-992B-2C8B0929CC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285966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E2A0F-C023-480B-A29B-287A5361F29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197E-7E30-4CCE-B0F5-31C917ADFB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580843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EF0B2-BC11-41CA-88D8-D9DDDE5CC2A5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2F3BC-DC54-4A5A-AA26-8226BB51E0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53240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972356-4736-4151-B32A-4A5CFC8BEB3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4B90F-9815-4F55-80F8-BBF7DFEF1B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385908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B6213-B69A-44FE-B062-A039291725F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AFA94-DD36-40C4-833A-749D814F81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28323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965F3-9547-4588-8188-FEE1E9351C41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7DAC6-A38D-4164-AF32-309A029488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739254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355A2-9278-408D-B6E0-4E13AAC84C1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51A64-7325-4BE0-A879-C6B83A1D8B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17795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D5B28-F25B-4D16-9E42-CF27FD2C1675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68C90-0EDB-4043-83B6-8C22FFAEB5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12296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3DDCE-9002-40B6-8F9F-58CE83CA4F67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F878D-B010-442C-A0E3-8C6CAB6627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291835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21838-CAC4-40D6-A02C-933B77A1250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6DE99-DF5B-4612-97E0-F4667F52F1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11327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BC32B-587C-4900-931B-A4DB6B7C1BD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D0097-2D29-47A3-9992-8CE10C0A06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530999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04BF3-4D29-4531-B763-E5C3AAF7D951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F12B6-1B3B-4F0B-9D54-EA9519CDC7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449514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96E0E-FF52-429B-B608-9C08B6898D95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4BC07-3139-42F8-A5B2-DB92AF7999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085085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02D9F-8799-4C1B-9C3C-0EB2CFB8D29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3D2FE-D309-4505-9BF6-7C1B63CCB9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166191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BB289-4C76-4722-8B0C-FAC2B2A58A6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3E0900-2C74-45C6-A84A-0A6A2FDBB1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00805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436E7-558D-4D68-80BB-3699883A9D83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73F6D-9A97-49F0-894D-64B81EC42D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94222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968D4-1901-4549-8B16-644C89E0FDB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1FA765-461B-4EFB-B432-FDA02CA827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768480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5DAA9-9F57-4040-9A0C-1E00CB964E8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CF457-0980-4118-8FBF-7151CD2736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362627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0067D-08DB-427C-B1AF-8815EBE87D5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F079D-3520-4AD1-AA6F-C54AE5E3B9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999224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E41AA-6BB1-449F-B815-B3C5C941FFD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4879D-8D3F-43AE-B468-ED1E7799D8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565687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6ADD6-4F26-472C-A0AE-E1AD0DF01E3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93B47-E132-4EF0-A511-3A267D4726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48093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E45A5-891F-4B55-84D9-D97C57F2087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FC003-9531-4B1B-A7DB-8CB93B0F71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887915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99B62-7815-47F0-A2E4-CDB7D20CB16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2570C-51AA-4908-864B-597948DCE9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83065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DB14C-5EE4-4F57-A131-30E0B1242C0C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92D38-B019-4031-BD3D-0AB88B5E32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91852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5278C-CDCA-462D-9233-EB985897DD67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5CAE6-3158-43DD-ABE5-DF7C9AA9E9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4052812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D076A-40AB-4479-A49B-27F6A2C017B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10826D-1EF7-476C-AB33-2D6F12EEB9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44611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FD921-7BC6-4A2C-8B47-71E67507387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8835B-2750-4EAA-BA30-693C9258B6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77422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5C21A-0C99-4431-AD62-B65A07EBACD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46050-0BDC-4150-9A0F-1432B461C5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568066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CF81D-10E8-426B-8460-78BD0B2B24E7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7912E-577E-4573-9D0E-A2D6F96E93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449692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EBD65-6FF7-4559-887D-AAC5ECCFE7A9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825A-1C03-47ED-A2B0-F0A5EBFB82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36130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BF457-8D43-487B-96FC-8637542348A3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0E55E-B15A-4015-854B-48D7406704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8697779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547D0-F0F9-497C-89A8-23A73F943546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2E151-09AD-43D7-8F2C-50F7A80E5D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55726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EF31D-B638-4B52-BE1E-B2D1C6110CD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B9435-A4B9-4DA9-98DD-181B8B38AC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296057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1812A-F725-42A0-B183-2068E237CAD8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01FBE-DEFF-412B-AE05-E00C0C519D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837561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F0BE0-8257-48C3-A620-191103F72516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BAEA5-9F47-4AC4-81A4-0A1E40A437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350830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9C00A-E844-47AB-B2E7-774B6EDADA7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F92E5-2076-4DA6-8BDC-09762CB4C6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7117688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3D0FB-E6A5-490E-95BA-3383EDBC9BC1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4A386-8DEC-4A91-A47C-EF20CEC531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833404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89BF9-C433-4251-842B-BD2EDD5EE90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DC3ED-C223-411C-8A73-BAA1F2CC5C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82465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B7669-1C56-46CA-8991-40C4938E5D0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E4C47-DA13-47BC-A1F4-1AC3A79C7B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051554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35A37-0DFD-44A3-B1A6-AD46BF1454E7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40F49-7848-42FD-B047-F3DFEDE869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429722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2E459-E777-4E83-9C7D-5FB96D42286C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91C32-693D-4909-AB77-5A8A3868A2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912285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C53AF-16A9-4DB4-95B2-03A02F8AE84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65BCD-EB0B-4B7B-8393-487844EE64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590849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14E24-2F91-436F-9434-2E3FC53517EC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2BFF7-C54E-496A-8734-23F61EE877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42597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44BCF-9441-40CB-9459-E0E2C93B5CB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003EE-21E5-47F0-A2C4-3CD3EDAD04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1196541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623BE-E43C-4C07-B73C-8EFF53FF0F9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C19968-5552-4359-8DDF-3F7D50E994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958915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807FE-F5A9-4ACA-88E7-CC21EE79F56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9A0EA-DBDC-4DAB-9F45-E1643A91AB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473001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9D408-BF37-4B0B-B648-9247AC65A6AC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5E7425-753B-44BB-B4DA-9A434CA04D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35557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F7C47-601B-4E91-A386-EFE41E67673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B1E00-1318-4AF0-8C24-5E41A51B04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5935098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EAE56-5449-43E4-90B8-BD425ADA554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AEA56-D034-4186-A972-F2EC7803DB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747966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BA58E-4129-4111-B2D2-FFA94677599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C29CB-FD99-4A1A-9B9F-A46012B570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139295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1B5D6-26AA-45F0-89C2-ACE275AAE23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9E4130-A050-450A-9BC8-69F34388FB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3389198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3341A-D003-473B-A620-AECCAC03E873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0C235-7C16-4496-982F-0756112E38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5931707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84309-0653-4262-B34B-ADA5B03F66C9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24D27-3B49-4E43-B8EF-B77BF1D570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474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95DEB-7CEB-4B7F-A2FA-26B11A4D044E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F2FCC-6994-48CD-8820-BDC76350F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818541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BDA00F-87CF-4A1B-949C-FB9F5BED429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4CC13-E3DD-4347-81F6-C97257DB0F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626712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4C5C9-3D7B-426E-A36F-ED806E02E0D3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0D321-6FF7-4637-9D76-BC9AF590BF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471578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860A5-1329-4219-8F13-4359310DDA0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09570-E1EA-4F5A-A80C-8187122AB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4862073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B981A-334D-40B0-B550-982615003842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DBC76-9AF0-49EB-9C42-9DD4F5BF8C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052871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572BB-39B3-4A44-BE05-1EC782CB6CC8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EF3BD2-E339-4095-8D3D-109828848D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271217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7C0298-A8F3-42C7-8498-DB578506464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B58E4-67F7-4EB6-A2EE-C88DC0BDC7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3711042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EFE8F-0420-4AF0-9152-F76284AD6BB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1430E-2205-4B6B-86BA-36B54219C9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8081715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D2253-D910-42CA-924F-3B91B616F4F9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BFA1B-8D5E-47FC-B2A2-9E7F6AFE75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432575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BD1D1-BDF7-437D-B48D-5F927ED486E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37454-4CA0-4596-BA51-3604C1808C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08378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E1EDE-B681-41FF-BBFC-B5F87D1BD6F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1956E-224B-4337-A927-EC4EA12048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2001932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EBDA4-B29C-4BEF-B525-78FD181F3418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FC483-078C-4B58-8E77-62C22327CF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272833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03CB5-D1E3-4A4A-82F7-CDB874FD1330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39330-01C7-4F2A-BAB3-3D35D5174A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154719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D0C85-F87B-48DA-9950-C9004FC8E2B8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E9D61-B09F-4826-9D8E-20AEABA3D7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7197510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7388A-4FCF-4C88-BD64-93B1A6FE896E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447B3-7DCB-41B9-8344-83EDF640AF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91285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196975"/>
            <a:ext cx="4305300" cy="5127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53F97-F5D1-4125-BFC9-8CACBBDD447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F15D5-3A53-455F-B283-057F0F6E09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3981638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3FE7E-F35B-42D7-8D69-BE1D8713F6E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2E927-CE97-4D27-BB0F-2B3BAEB271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759072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F29BD-B188-4621-B68C-BE52901585E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EA079-217A-49DB-9813-DAFC317B87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195257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20EA98-3EDD-43BD-8244-613974D405C5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92E48-20AE-4D95-8210-2619BA9352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827707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3CFF2-E136-4CDA-BAFD-0C4A2272801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3F324-D8BF-45FA-AF4E-688EF22BFE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39548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E55E7-4C8F-439E-AD2E-826C7949601C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66021-8842-4F07-A2F3-794A315753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6723370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40BD4-120A-48FF-9356-D827750E9571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72137-73EC-4597-BFE0-009CD5842F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4895796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0850" y="304800"/>
            <a:ext cx="219075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41985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15675-4F6C-487A-BBC8-1042994312AF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510C5-0C70-45FC-AD0E-AF901DB9F2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261439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89EFCE0-AD4F-4B90-A4EC-D7076F764351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1F751642-366C-4523-BE73-E5717C5CC2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52" r:id="rId1"/>
    <p:sldLayoutId id="2147488253" r:id="rId2"/>
    <p:sldLayoutId id="2147488254" r:id="rId3"/>
    <p:sldLayoutId id="2147488255" r:id="rId4"/>
    <p:sldLayoutId id="2147488256" r:id="rId5"/>
    <p:sldLayoutId id="2147488257" r:id="rId6"/>
    <p:sldLayoutId id="2147488258" r:id="rId7"/>
    <p:sldLayoutId id="2147488259" r:id="rId8"/>
    <p:sldLayoutId id="2147488260" r:id="rId9"/>
    <p:sldLayoutId id="2147488261" r:id="rId10"/>
    <p:sldLayoutId id="2147488262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3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2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38ABD3C-DA37-4190-BE9D-03BA72250668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12293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31138852-C2B3-47A2-8309-E7EA9B2EA1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19" r:id="rId1"/>
    <p:sldLayoutId id="2147488220" r:id="rId2"/>
    <p:sldLayoutId id="2147488221" r:id="rId3"/>
    <p:sldLayoutId id="2147488222" r:id="rId4"/>
    <p:sldLayoutId id="2147488223" r:id="rId5"/>
    <p:sldLayoutId id="2147488224" r:id="rId6"/>
    <p:sldLayoutId id="2147488225" r:id="rId7"/>
    <p:sldLayoutId id="2147488226" r:id="rId8"/>
    <p:sldLayoutId id="2147488227" r:id="rId9"/>
    <p:sldLayoutId id="2147488228" r:id="rId10"/>
    <p:sldLayoutId id="214748822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267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F0186FA-4224-4DC7-B79A-94C6EAA893F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07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38FAB11E-AA1D-4325-89EE-E9FEF30EE6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30" r:id="rId1"/>
    <p:sldLayoutId id="2147488231" r:id="rId2"/>
    <p:sldLayoutId id="2147488232" r:id="rId3"/>
    <p:sldLayoutId id="2147488233" r:id="rId4"/>
    <p:sldLayoutId id="2147488234" r:id="rId5"/>
    <p:sldLayoutId id="2147488235" r:id="rId6"/>
    <p:sldLayoutId id="2147488236" r:id="rId7"/>
    <p:sldLayoutId id="2147488237" r:id="rId8"/>
    <p:sldLayoutId id="2147488238" r:id="rId9"/>
    <p:sldLayoutId id="2147488239" r:id="rId10"/>
    <p:sldLayoutId id="2147488240" r:id="rId11"/>
  </p:sldLayoutIdLst>
  <p:transition/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黑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29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40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97C7F92-85F4-4CD7-828D-10B41F38736B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07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40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40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FF1F89A-622D-40B3-AB2C-EBD95A992D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41" r:id="rId1"/>
    <p:sldLayoutId id="2147488242" r:id="rId2"/>
    <p:sldLayoutId id="2147488243" r:id="rId3"/>
    <p:sldLayoutId id="2147488244" r:id="rId4"/>
    <p:sldLayoutId id="2147488245" r:id="rId5"/>
    <p:sldLayoutId id="2147488246" r:id="rId6"/>
    <p:sldLayoutId id="2147488247" r:id="rId7"/>
    <p:sldLayoutId id="2147488248" r:id="rId8"/>
    <p:sldLayoutId id="2147488249" r:id="rId9"/>
    <p:sldLayoutId id="2147488250" r:id="rId10"/>
    <p:sldLayoutId id="2147488251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anose="020B0606020202030204" pitchFamily="34" charset="0"/>
          <a:ea typeface="华文中宋" panose="02010600040101010101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anose="020B0606020202030204" pitchFamily="34" charset="0"/>
          <a:ea typeface="华文中宋" panose="02010600040101010101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anose="020B0606020202030204" pitchFamily="34" charset="0"/>
          <a:ea typeface="华文中宋" panose="02010600040101010101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anose="020B0606020202030204" pitchFamily="34" charset="0"/>
          <a:ea typeface="华文中宋" panose="02010600040101010101" pitchFamily="2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anose="020B0606020202030204" pitchFamily="34" charset="0"/>
          <a:ea typeface="华文中宋" panose="02010600040101010101" pitchFamily="2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anose="020B0606020202030204" pitchFamily="34" charset="0"/>
          <a:ea typeface="华文中宋" panose="02010600040101010101" pitchFamily="2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anose="020B0606020202030204" pitchFamily="34" charset="0"/>
          <a:ea typeface="华文中宋" panose="02010600040101010101" pitchFamily="2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panose="020B0606020202030204" pitchFamily="34" charset="0"/>
          <a:ea typeface="华文中宋" panose="020106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pitchFamily="49" charset="-122"/>
          <a:ea typeface="楷体_GB2312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pitchFamily="49" charset="-122"/>
          <a:ea typeface="楷体_GB2312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pitchFamily="49" charset="-122"/>
          <a:ea typeface="楷体_GB2312" pitchFamily="49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pitchFamily="49" charset="-122"/>
          <a:ea typeface="楷体_GB2312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latin typeface="Times New Roman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chemeClr val="bg1"/>
                </a:solidFill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C713A12C-EAAD-43BC-9266-8C02354B7098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05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4C76A79-5E15-4C1F-9212-33EC0348495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31" r:id="rId1"/>
    <p:sldLayoutId id="2147488132" r:id="rId2"/>
    <p:sldLayoutId id="2147488133" r:id="rId3"/>
    <p:sldLayoutId id="2147488134" r:id="rId4"/>
    <p:sldLayoutId id="2147488135" r:id="rId5"/>
    <p:sldLayoutId id="2147488136" r:id="rId6"/>
    <p:sldLayoutId id="2147488137" r:id="rId7"/>
    <p:sldLayoutId id="2147488138" r:id="rId8"/>
    <p:sldLayoutId id="2147488139" r:id="rId9"/>
    <p:sldLayoutId id="2147488140" r:id="rId10"/>
    <p:sldLayoutId id="2147488141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39333E01-C9C2-40F4-B202-A20562DD456E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307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2132995-DFBA-4E60-B72C-62665169FD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42" r:id="rId1"/>
    <p:sldLayoutId id="2147488143" r:id="rId2"/>
    <p:sldLayoutId id="2147488144" r:id="rId3"/>
    <p:sldLayoutId id="2147488145" r:id="rId4"/>
    <p:sldLayoutId id="2147488146" r:id="rId5"/>
    <p:sldLayoutId id="2147488147" r:id="rId6"/>
    <p:sldLayoutId id="2147488148" r:id="rId7"/>
    <p:sldLayoutId id="2147488149" r:id="rId8"/>
    <p:sldLayoutId id="2147488150" r:id="rId9"/>
    <p:sldLayoutId id="2147488151" r:id="rId10"/>
    <p:sldLayoutId id="2147488152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0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66BBF4F-2C55-48F4-85E5-C4ABBB936964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4101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B9EB71EF-108C-4002-8695-32659DE85D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53" r:id="rId1"/>
    <p:sldLayoutId id="2147488154" r:id="rId2"/>
    <p:sldLayoutId id="2147488155" r:id="rId3"/>
    <p:sldLayoutId id="2147488156" r:id="rId4"/>
    <p:sldLayoutId id="2147488157" r:id="rId5"/>
    <p:sldLayoutId id="2147488158" r:id="rId6"/>
    <p:sldLayoutId id="2147488159" r:id="rId7"/>
    <p:sldLayoutId id="2147488160" r:id="rId8"/>
    <p:sldLayoutId id="2147488161" r:id="rId9"/>
    <p:sldLayoutId id="2147488162" r:id="rId10"/>
    <p:sldLayoutId id="2147488163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3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8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4B679CF-349B-43EB-B83B-C369C2D6A7CE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6149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80BD3BAA-B544-4E4C-AB46-6B5DE44F77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64" r:id="rId1"/>
    <p:sldLayoutId id="2147488165" r:id="rId2"/>
    <p:sldLayoutId id="2147488166" r:id="rId3"/>
    <p:sldLayoutId id="2147488167" r:id="rId4"/>
    <p:sldLayoutId id="2147488168" r:id="rId5"/>
    <p:sldLayoutId id="2147488169" r:id="rId6"/>
    <p:sldLayoutId id="2147488170" r:id="rId7"/>
    <p:sldLayoutId id="2147488171" r:id="rId8"/>
    <p:sldLayoutId id="2147488172" r:id="rId9"/>
    <p:sldLayoutId id="2147488173" r:id="rId10"/>
    <p:sldLayoutId id="2147488174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72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C7969543-B378-48E0-9F8D-24594A9B87D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7173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61CC39F-5367-4E5A-8435-6373F3D074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75" r:id="rId1"/>
    <p:sldLayoutId id="2147488176" r:id="rId2"/>
    <p:sldLayoutId id="2147488177" r:id="rId3"/>
    <p:sldLayoutId id="2147488178" r:id="rId4"/>
    <p:sldLayoutId id="2147488179" r:id="rId5"/>
    <p:sldLayoutId id="2147488180" r:id="rId6"/>
    <p:sldLayoutId id="2147488181" r:id="rId7"/>
    <p:sldLayoutId id="2147488182" r:id="rId8"/>
    <p:sldLayoutId id="2147488183" r:id="rId9"/>
    <p:sldLayoutId id="2147488184" r:id="rId10"/>
    <p:sldLayoutId id="2147488185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9668FA4E-DDC2-47BA-8647-2D1BBF725E1D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819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5E60590-6C24-4DF3-8D11-0710B870DF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86" r:id="rId1"/>
    <p:sldLayoutId id="2147488187" r:id="rId2"/>
    <p:sldLayoutId id="2147488188" r:id="rId3"/>
    <p:sldLayoutId id="2147488189" r:id="rId4"/>
    <p:sldLayoutId id="2147488190" r:id="rId5"/>
    <p:sldLayoutId id="2147488191" r:id="rId6"/>
    <p:sldLayoutId id="2147488192" r:id="rId7"/>
    <p:sldLayoutId id="2147488193" r:id="rId8"/>
    <p:sldLayoutId id="2147488194" r:id="rId9"/>
    <p:sldLayoutId id="2147488195" r:id="rId10"/>
    <p:sldLayoutId id="2147488196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220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486E290-5A6E-4CFB-A9EA-4FDABB8B0783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9221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241F290-9477-4ED2-BC45-938539DDC3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97" r:id="rId1"/>
    <p:sldLayoutId id="2147488198" r:id="rId2"/>
    <p:sldLayoutId id="2147488199" r:id="rId3"/>
    <p:sldLayoutId id="2147488200" r:id="rId4"/>
    <p:sldLayoutId id="2147488201" r:id="rId5"/>
    <p:sldLayoutId id="2147488202" r:id="rId6"/>
    <p:sldLayoutId id="2147488203" r:id="rId7"/>
    <p:sldLayoutId id="2147488204" r:id="rId8"/>
    <p:sldLayoutId id="2147488205" r:id="rId9"/>
    <p:sldLayoutId id="2147488206" r:id="rId10"/>
    <p:sldLayoutId id="2147488207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19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96975"/>
            <a:ext cx="876300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4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374B8A5E-1F6E-44F4-B469-7CA90F90390A}" type="datetime1">
              <a:rPr lang="zh-CN" altLang="en-US"/>
              <a:pPr>
                <a:defRPr/>
              </a:pPr>
              <a:t>2019/2/25</a:t>
            </a:fld>
            <a:endParaRPr lang="en-US" altLang="zh-CN"/>
          </a:p>
        </p:txBody>
      </p:sp>
      <p:sp>
        <p:nvSpPr>
          <p:cNvPr id="1024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400">
                <a:solidFill>
                  <a:srgbClr val="FF00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F0DD53FC-B2F7-4030-B9C9-0F9041F59A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08" r:id="rId1"/>
    <p:sldLayoutId id="2147488209" r:id="rId2"/>
    <p:sldLayoutId id="2147488210" r:id="rId3"/>
    <p:sldLayoutId id="2147488211" r:id="rId4"/>
    <p:sldLayoutId id="2147488212" r:id="rId5"/>
    <p:sldLayoutId id="2147488213" r:id="rId6"/>
    <p:sldLayoutId id="2147488214" r:id="rId7"/>
    <p:sldLayoutId id="2147488215" r:id="rId8"/>
    <p:sldLayoutId id="2147488216" r:id="rId9"/>
    <p:sldLayoutId id="2147488217" r:id="rId10"/>
    <p:sldLayoutId id="214748821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800" b="1" u="sng">
          <a:solidFill>
            <a:srgbClr val="FFFF00"/>
          </a:solidFill>
          <a:latin typeface="Arial Narrow" charset="0"/>
          <a:ea typeface="华文中宋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楷体_GB2312" charset="0"/>
          <a:ea typeface="楷体_GB231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wmf"/><Relationship Id="rId4" Type="http://schemas.openxmlformats.org/officeDocument/2006/relationships/image" Target="../media/image3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5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9.gif"/><Relationship Id="rId4" Type="http://schemas.openxmlformats.org/officeDocument/2006/relationships/image" Target="../media/image78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692150"/>
            <a:ext cx="8534400" cy="685800"/>
          </a:xfrm>
        </p:spPr>
        <p:txBody>
          <a:bodyPr/>
          <a:lstStyle/>
          <a:p>
            <a:pPr algn="ctr" eaLnBrk="1" hangingPunct="1"/>
            <a:r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天文学导论（</a:t>
            </a:r>
            <a:r>
              <a:rPr lang="en-US" altLang="zh-CN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zh-CN" altLang="en-US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）：基础知识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6013" y="2133600"/>
            <a:ext cx="7056437" cy="25209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dirty="0" smtClean="0">
                <a:solidFill>
                  <a:srgbClr val="FFFF00"/>
                </a:solidFill>
                <a:latin typeface="Arial" panose="020B0604020202020204" pitchFamily="34" charset="0"/>
              </a:rPr>
              <a:t>第</a:t>
            </a:r>
            <a:r>
              <a:rPr lang="en-US" altLang="zh-CN" sz="4000" dirty="0" smtClean="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4000" dirty="0" smtClean="0">
                <a:solidFill>
                  <a:srgbClr val="FFFF00"/>
                </a:solidFill>
                <a:latin typeface="Arial" panose="020B0604020202020204" pitchFamily="34" charset="0"/>
              </a:rPr>
              <a:t>讲  天体的视运动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dirty="0" smtClean="0">
                <a:latin typeface="Arial" panose="020B0604020202020204" pitchFamily="34" charset="0"/>
              </a:rPr>
              <a:t>第</a:t>
            </a:r>
            <a:r>
              <a:rPr lang="en-US" altLang="zh-CN" sz="4000" dirty="0" smtClean="0">
                <a:latin typeface="Arial" panose="020B0604020202020204" pitchFamily="34" charset="0"/>
              </a:rPr>
              <a:t>2</a:t>
            </a:r>
            <a:r>
              <a:rPr lang="zh-CN" altLang="en-US" sz="4000" dirty="0" smtClean="0">
                <a:latin typeface="Arial" panose="020B0604020202020204" pitchFamily="34" charset="0"/>
              </a:rPr>
              <a:t>讲  天体的运动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4000" dirty="0" smtClean="0">
                <a:latin typeface="Arial" panose="020B0604020202020204" pitchFamily="34" charset="0"/>
              </a:rPr>
              <a:t>第</a:t>
            </a:r>
            <a:r>
              <a:rPr lang="en-US" altLang="zh-CN" sz="4000" dirty="0" smtClean="0">
                <a:latin typeface="Arial" panose="020B0604020202020204" pitchFamily="34" charset="0"/>
              </a:rPr>
              <a:t>3</a:t>
            </a:r>
            <a:r>
              <a:rPr lang="zh-CN" altLang="en-US" sz="4000" dirty="0" smtClean="0">
                <a:latin typeface="Arial" panose="020B0604020202020204" pitchFamily="34" charset="0"/>
              </a:rPr>
              <a:t>讲  光与天文望远镜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73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9912" y="116632"/>
            <a:ext cx="5241925" cy="648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973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9872" y="4650992"/>
            <a:ext cx="1023938" cy="199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556665"/>
            <a:ext cx="3406775" cy="431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800" kern="1200">
                <a:solidFill>
                  <a:schemeClr val="bg1"/>
                </a:solidFill>
                <a:latin typeface="楷体_GB2312" charset="0"/>
                <a:ea typeface="楷体_GB2312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楷体_GB2312" charset="0"/>
                <a:ea typeface="楷体_GB2312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chemeClr val="bg1"/>
                </a:solidFill>
                <a:latin typeface="楷体_GB2312" charset="0"/>
                <a:ea typeface="楷体_GB2312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chemeClr val="bg1"/>
                </a:solidFill>
                <a:latin typeface="楷体_GB2312" charset="0"/>
                <a:ea typeface="楷体_GB231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星座名用来命名星星</a:t>
            </a:r>
          </a:p>
          <a:p>
            <a:pPr lvl="1"/>
            <a:r>
              <a:rPr lang="zh-CN" altLang="en-US" dirty="0" smtClean="0">
                <a:latin typeface="楷体_GB2312" pitchFamily="49" charset="-122"/>
                <a:ea typeface="黑体" panose="02010609060101010101" pitchFamily="49" charset="-122"/>
              </a:rPr>
              <a:t>天狼星：官方名为大犬座</a:t>
            </a:r>
            <a:r>
              <a:rPr lang="en-US" altLang="zh-CN" dirty="0" smtClean="0">
                <a:latin typeface="楷体_GB2312" pitchFamily="49" charset="-122"/>
                <a:ea typeface="黑体" panose="02010609060101010101" pitchFamily="49" charset="-122"/>
              </a:rPr>
              <a:t>α</a:t>
            </a:r>
            <a:r>
              <a:rPr lang="zh-CN" altLang="en-US" dirty="0" smtClean="0">
                <a:latin typeface="楷体_GB2312" pitchFamily="49" charset="-122"/>
                <a:ea typeface="黑体" panose="02010609060101010101" pitchFamily="49" charset="-122"/>
              </a:rPr>
              <a:t>星（本星座最亮的星）</a:t>
            </a:r>
          </a:p>
          <a:p>
            <a:endParaRPr lang="en-US" altLang="zh-CN" dirty="0" smtClean="0">
              <a:latin typeface="楷体_GB2312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楷体_GB2312" pitchFamily="49" charset="-122"/>
                <a:ea typeface="黑体" panose="02010609060101010101" pitchFamily="49" charset="-122"/>
              </a:rPr>
              <a:t>附录六：星座</a:t>
            </a:r>
          </a:p>
          <a:p>
            <a:endParaRPr lang="zh-CN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z="3200" dirty="0" smtClean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647700"/>
            <a:ext cx="8308032" cy="201600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月全食：完全进入本影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月偏食：部分进入本影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月环食：</a:t>
            </a:r>
            <a:r>
              <a:rPr lang="zh-CN" altLang="en-US" dirty="0">
                <a:latin typeface="Arial" panose="020B0604020202020204" pitchFamily="34" charset="0"/>
              </a:rPr>
              <a:t>这个</a:t>
            </a:r>
            <a:r>
              <a:rPr lang="zh-CN" altLang="en-US" dirty="0" smtClean="0">
                <a:latin typeface="Arial" panose="020B0604020202020204" pitchFamily="34" charset="0"/>
              </a:rPr>
              <a:t>真没有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8979" y="2780705"/>
            <a:ext cx="8299955" cy="30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zh-CN" altLang="en-US" sz="4400" b="0" dirty="0" smtClean="0"/>
              <a:t>月全食全过程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zh-CN" altLang="en-US" dirty="0" smtClean="0"/>
          </a:p>
          <a:p>
            <a:pPr eaLnBrk="1" hangingPunct="1"/>
            <a:endParaRPr lang="zh-CN" altLang="en-US" dirty="0" smtClean="0"/>
          </a:p>
        </p:txBody>
      </p:sp>
      <p:pic>
        <p:nvPicPr>
          <p:cNvPr id="233476" name="Picture 4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066800"/>
            <a:ext cx="24384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7" name="Picture 5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066800"/>
            <a:ext cx="23622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8" name="Picture 6" descr="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05200"/>
            <a:ext cx="2438400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9" name="Picture 7" descr="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429000"/>
            <a:ext cx="2514600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80" name="Text Box 8"/>
          <p:cNvSpPr txBox="1">
            <a:spLocks noChangeArrowheads="1"/>
          </p:cNvSpPr>
          <p:nvPr/>
        </p:nvSpPr>
        <p:spPr bwMode="auto">
          <a:xfrm>
            <a:off x="6461125" y="6048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250825" y="2015424"/>
            <a:ext cx="3787775" cy="318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0" indent="0" eaLnBrk="1" hangingPunct="1">
              <a:buNone/>
            </a:pPr>
            <a:r>
              <a:rPr lang="zh-CN" altLang="en-US" dirty="0"/>
              <a:t>月全食时月亮变为黄铜色或血红色，这是由于地球大气中的尘埃颗粒折射阳光中的红光并到达月球所致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 smtClean="0"/>
              <a:t>食大约每11个月发生</a:t>
            </a:r>
            <a:r>
              <a:rPr lang="en-US" altLang="zh-CN" sz="4000" b="0" dirty="0" smtClean="0"/>
              <a:t>2</a:t>
            </a:r>
            <a:r>
              <a:rPr lang="zh-CN" altLang="en-US" sz="4000" b="0" dirty="0" smtClean="0"/>
              <a:t>次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58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416" y="998740"/>
            <a:ext cx="8583613" cy="417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8055" name="Text Box 7"/>
          <p:cNvSpPr txBox="1">
            <a:spLocks noChangeArrowheads="1"/>
          </p:cNvSpPr>
          <p:nvPr/>
        </p:nvSpPr>
        <p:spPr bwMode="auto">
          <a:xfrm>
            <a:off x="1691680" y="4630333"/>
            <a:ext cx="17287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 smtClean="0">
                <a:solidFill>
                  <a:srgbClr val="00FF00"/>
                </a:solidFill>
                <a:ea typeface="黑体" panose="02010609060101010101" pitchFamily="49" charset="-122"/>
              </a:rPr>
              <a:t>交点线</a:t>
            </a:r>
          </a:p>
        </p:txBody>
      </p:sp>
      <p:sp>
        <p:nvSpPr>
          <p:cNvPr id="258056" name="Text Box 8"/>
          <p:cNvSpPr txBox="1">
            <a:spLocks noChangeArrowheads="1"/>
          </p:cNvSpPr>
          <p:nvPr/>
        </p:nvSpPr>
        <p:spPr bwMode="auto">
          <a:xfrm>
            <a:off x="971600" y="5281815"/>
            <a:ext cx="784867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月球轨道面摆动：每年</a:t>
            </a:r>
            <a:r>
              <a:rPr lang="en-US" altLang="zh-CN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19.4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度，使得</a:t>
            </a:r>
            <a:r>
              <a:rPr lang="zh-CN" altLang="en-US" sz="3200" dirty="0" smtClean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食季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</a:t>
            </a:r>
            <a:r>
              <a:rPr lang="en-US" altLang="zh-CN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个月</a:t>
            </a:r>
            <a:r>
              <a:rPr lang="en-US" altLang="zh-CN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天出现一次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地图与星图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8944" y="1340768"/>
            <a:ext cx="8035324" cy="165544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地图平放地上</a:t>
            </a:r>
          </a:p>
          <a:p>
            <a:pPr eaLnBrk="1" hangingPunct="1"/>
            <a:r>
              <a:rPr lang="zh-CN" altLang="en-US" dirty="0" smtClean="0"/>
              <a:t>星图高举过头仰望之，使星图所标方向与实际方向一致</a:t>
            </a:r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pic>
        <p:nvPicPr>
          <p:cNvPr id="54276" name="Picture 4" descr="road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76146"/>
            <a:ext cx="4114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 descr="star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06" y="3457766"/>
            <a:ext cx="4114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虚拟天文馆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实践</a:t>
            </a:r>
            <a:endParaRPr lang="en-US" altLang="zh-CN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</a:rPr>
              <a:t>Stellarium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/>
            <a:r>
              <a:rPr lang="en-US" altLang="zh-CN" sz="3200" dirty="0" smtClean="0">
                <a:latin typeface="Arial" panose="020B0604020202020204" pitchFamily="34" charset="0"/>
              </a:rPr>
              <a:t>http://www.stellarium.org/zh/</a:t>
            </a:r>
          </a:p>
          <a:p>
            <a:pPr lvl="1"/>
            <a:r>
              <a:rPr lang="zh-CN" altLang="en-US" sz="3200" dirty="0" smtClean="0">
                <a:latin typeface="Arial" panose="020B0604020202020204" pitchFamily="34" charset="0"/>
              </a:rPr>
              <a:t>免费开源 </a:t>
            </a:r>
            <a:endParaRPr lang="en-US" altLang="zh-CN" sz="3200" dirty="0" smtClean="0">
              <a:latin typeface="Arial" panose="020B0604020202020204" pitchFamily="34" charset="0"/>
            </a:endParaRPr>
          </a:p>
          <a:p>
            <a:pPr lvl="1"/>
            <a:r>
              <a:rPr lang="zh-CN" altLang="en-US" sz="3200" dirty="0" smtClean="0">
                <a:latin typeface="Arial" panose="020B0604020202020204" pitchFamily="34" charset="0"/>
              </a:rPr>
              <a:t>天体的多种信息</a:t>
            </a:r>
            <a:endParaRPr lang="en-US" altLang="zh-CN" sz="3200" dirty="0" smtClean="0">
              <a:latin typeface="Arial" panose="020B0604020202020204" pitchFamily="34" charset="0"/>
            </a:endParaRPr>
          </a:p>
        </p:txBody>
      </p:sp>
      <p:pic>
        <p:nvPicPr>
          <p:cNvPr id="43012" name="Picture 7" descr="38dbb6fd5266d016031c7826972bd40735fa35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07" y="2708920"/>
            <a:ext cx="3573463" cy="376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1192" y="1004728"/>
            <a:ext cx="8763000" cy="2016001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星座只是天上一个一个的区域，并不表示每个星座的星星之间存在一定的内在联系，例如以引力而被束缚的一个系统。而且星座仅代表本天区中较亮的星</a:t>
            </a:r>
          </a:p>
        </p:txBody>
      </p:sp>
      <p:pic>
        <p:nvPicPr>
          <p:cNvPr id="51204" name="Picture 4" descr="proj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5562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200" b="0" dirty="0" smtClean="0"/>
              <a:t>星图上的一颗星可能是：双星、聚星、星团</a:t>
            </a:r>
          </a:p>
        </p:txBody>
      </p:sp>
      <p:pic>
        <p:nvPicPr>
          <p:cNvPr id="40963" name="Picture 4" descr="ma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51296"/>
            <a:ext cx="5724128" cy="510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Line 5"/>
          <p:cNvSpPr>
            <a:spLocks noChangeShapeType="1"/>
          </p:cNvSpPr>
          <p:nvPr/>
        </p:nvSpPr>
        <p:spPr bwMode="auto">
          <a:xfrm flipV="1">
            <a:off x="1547813" y="3501008"/>
            <a:ext cx="3672259" cy="230448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323850" y="5805488"/>
            <a:ext cx="25209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FF00"/>
                </a:solidFill>
                <a:latin typeface="Arial" panose="020B0604020202020204" pitchFamily="34" charset="0"/>
              </a:rPr>
              <a:t>昴星团 </a:t>
            </a:r>
            <a:r>
              <a:rPr lang="en-US" altLang="zh-CN" dirty="0">
                <a:solidFill>
                  <a:srgbClr val="00FF00"/>
                </a:solidFill>
                <a:latin typeface="Arial" panose="020B0604020202020204" pitchFamily="34" charset="0"/>
              </a:rPr>
              <a:t>M45</a:t>
            </a:r>
            <a:endParaRPr lang="zh-CN" altLang="en-US" dirty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专业星图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昴星团 </a:t>
            </a:r>
            <a:r>
              <a:rPr lang="en-US" altLang="zh-CN" dirty="0" smtClean="0">
                <a:latin typeface="Arial" panose="020B0604020202020204" pitchFamily="34" charset="0"/>
              </a:rPr>
              <a:t>M45</a:t>
            </a:r>
          </a:p>
        </p:txBody>
      </p:sp>
      <p:pic>
        <p:nvPicPr>
          <p:cNvPr id="52228" name="Picture 4" descr="ma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125538"/>
            <a:ext cx="538797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昴</a:t>
            </a:r>
            <a:r>
              <a:rPr lang="en-US" altLang="zh-CN" dirty="0">
                <a:latin typeface="Arial" panose="020B0604020202020204" pitchFamily="34" charset="0"/>
              </a:rPr>
              <a:t>[</a:t>
            </a:r>
            <a:r>
              <a:rPr lang="zh-CN" altLang="en-US" dirty="0" smtClean="0">
                <a:latin typeface="Arial" panose="020B0604020202020204" pitchFamily="34" charset="0"/>
              </a:rPr>
              <a:t>宿</a:t>
            </a:r>
            <a:r>
              <a:rPr lang="en-US" altLang="zh-CN" dirty="0">
                <a:latin typeface="Arial" panose="020B0604020202020204" pitchFamily="34" charset="0"/>
              </a:rPr>
              <a:t>]</a:t>
            </a:r>
            <a:r>
              <a:rPr lang="zh-CN" altLang="en-US" dirty="0" smtClean="0">
                <a:latin typeface="Arial" panose="020B0604020202020204" pitchFamily="34" charset="0"/>
              </a:rPr>
              <a:t>星团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3768" y="2060848"/>
            <a:ext cx="4511431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40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附录五：最近的恒星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693026"/>
            <a:ext cx="8763000" cy="413552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228600" y="3068960"/>
            <a:ext cx="1391072" cy="1152128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华文行楷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28600" y="5229200"/>
            <a:ext cx="695536" cy="576064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华文行楷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9818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附录五：</a:t>
            </a:r>
            <a:r>
              <a:rPr lang="zh-CN" altLang="en-US" dirty="0" smtClean="0"/>
              <a:t>最亮的</a:t>
            </a:r>
            <a:r>
              <a:rPr lang="zh-CN" altLang="en-US" dirty="0"/>
              <a:t>恒星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788012"/>
            <a:ext cx="8763000" cy="394555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 bwMode="auto">
          <a:xfrm>
            <a:off x="231312" y="3328739"/>
            <a:ext cx="1888984" cy="43204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华文行楷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9752" y="376078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老人星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635896" y="3991619"/>
            <a:ext cx="864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南门二星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339752" y="4746331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大角星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97456" y="5036788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织女星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32916" y="5353200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五车二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76300" y="3285628"/>
            <a:ext cx="128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天狼星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77920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3159497"/>
            <a:ext cx="2927367" cy="1728192"/>
          </a:xfrm>
        </p:spPr>
        <p:txBody>
          <a:bodyPr/>
          <a:lstStyle/>
          <a:p>
            <a:r>
              <a:rPr lang="zh-CN" altLang="en-US" sz="3600" dirty="0" smtClean="0"/>
              <a:t>牛郎织女相距</a:t>
            </a:r>
            <a:r>
              <a:rPr lang="en-US" altLang="zh-CN" sz="3600" dirty="0"/>
              <a:t>16</a:t>
            </a:r>
            <a:r>
              <a:rPr lang="zh-CN" altLang="en-US" sz="3600" dirty="0"/>
              <a:t>光年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8052"/>
            <a:ext cx="5048250" cy="2971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3139852"/>
            <a:ext cx="57150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49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75" y="2060848"/>
            <a:ext cx="5671876" cy="4244454"/>
          </a:xfrm>
          <a:prstGeom prst="rect">
            <a:avLst/>
          </a:prstGeom>
        </p:spPr>
      </p:pic>
      <p:sp>
        <p:nvSpPr>
          <p:cNvPr id="286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4213" y="404813"/>
            <a:ext cx="7772400" cy="1447800"/>
          </a:xfrm>
        </p:spPr>
        <p:txBody>
          <a:bodyPr/>
          <a:lstStyle/>
          <a:p>
            <a:pPr algn="ctr" eaLnBrk="1" hangingPunct="1"/>
            <a:r>
              <a:rPr lang="zh-CN" altLang="en-US" sz="8800" u="none" smtClean="0">
                <a:ea typeface="华文行楷" panose="02010800040101010101" pitchFamily="2" charset="-122"/>
              </a:rPr>
              <a:t>天文学导论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08013" y="2708920"/>
            <a:ext cx="7924800" cy="2087562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5400" b="1" dirty="0" smtClean="0">
                <a:solidFill>
                  <a:srgbClr val="00FF00"/>
                </a:solidFill>
              </a:rPr>
              <a:t>第</a:t>
            </a:r>
            <a:r>
              <a:rPr lang="en-US" altLang="zh-CN" sz="5400" b="1" dirty="0" smtClean="0">
                <a:solidFill>
                  <a:srgbClr val="00FF00"/>
                </a:solidFill>
              </a:rPr>
              <a:t>1</a:t>
            </a:r>
            <a:r>
              <a:rPr lang="zh-CN" altLang="en-US" sz="5400" b="1" dirty="0" smtClean="0">
                <a:solidFill>
                  <a:srgbClr val="00FF00"/>
                </a:solidFill>
              </a:rPr>
              <a:t>讲</a:t>
            </a:r>
          </a:p>
          <a:p>
            <a:pPr marL="0" indent="0" algn="ctr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5400" b="1" dirty="0" smtClean="0"/>
              <a:t>天体的视运动</a:t>
            </a:r>
            <a:endParaRPr lang="zh-CN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132053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1314" name="Picture 2" descr="https://timgsa.baidu.com/timg?image&amp;quality=80&amp;size=b9999_10000&amp;sec=1550836774300&amp;di=3103dcd9fc536be01ab28a11a90a2f4c&amp;imgtype=0&amp;src=http%3A%2F%2Fzhongyi.gmw.cn%2Fattachement%2Fjpg%2Fsite2%2F20190218%2F94c69122e6f11dd452a005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5" y="836712"/>
            <a:ext cx="8228049" cy="51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72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400" dirty="0" smtClean="0">
                <a:latin typeface="华文中宋" panose="02010600040101010101" pitchFamily="2" charset="-122"/>
              </a:rPr>
              <a:t>2</a:t>
            </a:r>
            <a:r>
              <a:rPr lang="zh-CN" altLang="en-US" sz="4400" dirty="0" smtClean="0">
                <a:latin typeface="华文中宋" panose="02010600040101010101" pitchFamily="2" charset="-122"/>
              </a:rPr>
              <a:t>、 地球自转：天体的周日视运动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  <a:p>
            <a:pPr>
              <a:buFont typeface="Wingdings" panose="05000000000000000000" pitchFamily="2" charset="2"/>
              <a:buNone/>
            </a:pPr>
            <a:endParaRPr lang="zh-CN" altLang="en-US" smtClean="0"/>
          </a:p>
        </p:txBody>
      </p:sp>
      <p:pic>
        <p:nvPicPr>
          <p:cNvPr id="56325" name="Picture 7" descr="8644ebf81a4c510fc0a8e3396059252dd42aa5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04864"/>
            <a:ext cx="40322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60419" name="Picture 4" descr="celest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" t="4291" r="1877" b="12593"/>
          <a:stretch>
            <a:fillRect/>
          </a:stretch>
        </p:blipFill>
        <p:spPr bwMode="auto">
          <a:xfrm>
            <a:off x="323528" y="321469"/>
            <a:ext cx="7085012" cy="4489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Text Box 8"/>
          <p:cNvSpPr txBox="1">
            <a:spLocks noChangeArrowheads="1"/>
          </p:cNvSpPr>
          <p:nvPr/>
        </p:nvSpPr>
        <p:spPr bwMode="auto">
          <a:xfrm>
            <a:off x="4276959" y="365919"/>
            <a:ext cx="12557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天顶</a:t>
            </a:r>
          </a:p>
        </p:txBody>
      </p:sp>
      <p:sp>
        <p:nvSpPr>
          <p:cNvPr id="74757" name="Text Box 10"/>
          <p:cNvSpPr txBox="1">
            <a:spLocks noChangeArrowheads="1"/>
          </p:cNvSpPr>
          <p:nvPr/>
        </p:nvSpPr>
        <p:spPr bwMode="auto">
          <a:xfrm>
            <a:off x="416873" y="1443923"/>
            <a:ext cx="1441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子午线</a:t>
            </a:r>
          </a:p>
        </p:txBody>
      </p:sp>
      <p:sp>
        <p:nvSpPr>
          <p:cNvPr id="74758" name="Text Box 11"/>
          <p:cNvSpPr txBox="1">
            <a:spLocks noChangeArrowheads="1"/>
          </p:cNvSpPr>
          <p:nvPr/>
        </p:nvSpPr>
        <p:spPr bwMode="auto">
          <a:xfrm>
            <a:off x="226439" y="3725252"/>
            <a:ext cx="879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南</a:t>
            </a:r>
          </a:p>
        </p:txBody>
      </p:sp>
      <p:sp>
        <p:nvSpPr>
          <p:cNvPr id="74759" name="Text Box 12"/>
          <p:cNvSpPr txBox="1">
            <a:spLocks noChangeArrowheads="1"/>
          </p:cNvSpPr>
          <p:nvPr/>
        </p:nvSpPr>
        <p:spPr bwMode="auto">
          <a:xfrm>
            <a:off x="6876256" y="3757075"/>
            <a:ext cx="7953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北</a:t>
            </a:r>
          </a:p>
        </p:txBody>
      </p:sp>
      <p:sp>
        <p:nvSpPr>
          <p:cNvPr id="74760" name="Text Box 13"/>
          <p:cNvSpPr txBox="1">
            <a:spLocks noChangeArrowheads="1"/>
          </p:cNvSpPr>
          <p:nvPr/>
        </p:nvSpPr>
        <p:spPr bwMode="auto">
          <a:xfrm>
            <a:off x="2945047" y="3692079"/>
            <a:ext cx="2663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地平面（圈）</a:t>
            </a:r>
          </a:p>
        </p:txBody>
      </p:sp>
      <p:sp>
        <p:nvSpPr>
          <p:cNvPr id="74761" name="Text Box 14"/>
          <p:cNvSpPr txBox="1">
            <a:spLocks noChangeArrowheads="1"/>
          </p:cNvSpPr>
          <p:nvPr/>
        </p:nvSpPr>
        <p:spPr bwMode="auto">
          <a:xfrm>
            <a:off x="2130344" y="4186238"/>
            <a:ext cx="1089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FF0000"/>
                </a:solidFill>
              </a:rPr>
              <a:t> 东</a:t>
            </a:r>
          </a:p>
        </p:txBody>
      </p:sp>
      <p:sp>
        <p:nvSpPr>
          <p:cNvPr id="74762" name="Text Box 15"/>
          <p:cNvSpPr txBox="1">
            <a:spLocks noChangeArrowheads="1"/>
          </p:cNvSpPr>
          <p:nvPr/>
        </p:nvSpPr>
        <p:spPr bwMode="auto">
          <a:xfrm>
            <a:off x="4383388" y="3230293"/>
            <a:ext cx="7588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</a:rPr>
              <a:t>西</a:t>
            </a:r>
          </a:p>
        </p:txBody>
      </p:sp>
      <p:sp>
        <p:nvSpPr>
          <p:cNvPr id="74763" name="Text Box 19"/>
          <p:cNvSpPr txBox="1">
            <a:spLocks noChangeArrowheads="1"/>
          </p:cNvSpPr>
          <p:nvPr/>
        </p:nvSpPr>
        <p:spPr bwMode="auto">
          <a:xfrm>
            <a:off x="2123728" y="5171723"/>
            <a:ext cx="662473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dist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Arial" panose="020B0604020202020204" pitchFamily="34" charset="0"/>
              </a:rPr>
              <a:t>头顶的星空</a:t>
            </a:r>
            <a:r>
              <a:rPr lang="zh-CN" altLang="en-US" b="1" dirty="0" smtClean="0">
                <a:latin typeface="Arial" panose="020B0604020202020204" pitchFamily="34" charset="0"/>
              </a:rPr>
              <a:t>取决于观测者在</a:t>
            </a:r>
            <a:r>
              <a:rPr lang="zh-CN" altLang="en-US" b="1" dirty="0">
                <a:latin typeface="Arial" panose="020B0604020202020204" pitchFamily="34" charset="0"/>
              </a:rPr>
              <a:t>地球表面上的纬度和当地</a:t>
            </a:r>
            <a:r>
              <a:rPr lang="zh-CN" altLang="en-US" b="1" dirty="0" smtClean="0">
                <a:latin typeface="Arial" panose="020B0604020202020204" pitchFamily="34" charset="0"/>
              </a:rPr>
              <a:t>时间（经度）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 autoUpdateAnimBg="0"/>
      <p:bldP spid="74757" grpId="0" autoUpdateAnimBg="0"/>
      <p:bldP spid="74758" grpId="0" autoUpdateAnimBg="0"/>
      <p:bldP spid="74759" grpId="0" autoUpdateAnimBg="0"/>
      <p:bldP spid="74760" grpId="0" autoUpdateAnimBg="0"/>
      <p:bldP spid="74761" grpId="0" autoUpdateAnimBg="0"/>
      <p:bldP spid="7476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476672"/>
            <a:ext cx="8763000" cy="612068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天顶</a:t>
            </a:r>
            <a:r>
              <a:rPr lang="zh-CN" altLang="en-US" dirty="0" smtClean="0">
                <a:latin typeface="Arial" panose="020B0604020202020204" pitchFamily="34" charset="0"/>
              </a:rPr>
              <a:t>、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子午线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地平面</a:t>
            </a:r>
            <a:r>
              <a:rPr lang="zh-CN" altLang="en-US" dirty="0" smtClean="0">
                <a:latin typeface="Arial" panose="020B0604020202020204" pitchFamily="34" charset="0"/>
              </a:rPr>
              <a:t>组成一个固定不变的关系（与在地球上的观测位置无关）</a:t>
            </a:r>
            <a:endParaRPr lang="zh-CN" altLang="en-US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Arial" panose="020B0604020202020204" pitchFamily="34" charset="0"/>
              </a:rPr>
              <a:t>天顶总是与</a:t>
            </a:r>
            <a:r>
              <a:rPr lang="zh-CN" altLang="en-US" dirty="0" smtClean="0">
                <a:latin typeface="Arial" panose="020B0604020202020204" pitchFamily="34" charset="0"/>
              </a:rPr>
              <a:t>地平面成 </a:t>
            </a:r>
            <a:r>
              <a:rPr lang="en-US" altLang="zh-CN" dirty="0">
                <a:latin typeface="Arial" panose="020B0604020202020204" pitchFamily="34" charset="0"/>
              </a:rPr>
              <a:t>90 </a:t>
            </a:r>
            <a:r>
              <a:rPr lang="zh-CN" altLang="en-US" dirty="0">
                <a:latin typeface="Arial" panose="020B0604020202020204" pitchFamily="34" charset="0"/>
              </a:rPr>
              <a:t>度角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子午线（由</a:t>
            </a:r>
            <a:r>
              <a:rPr lang="zh-CN" altLang="en-US" dirty="0">
                <a:latin typeface="Arial" panose="020B0604020202020204" pitchFamily="34" charset="0"/>
              </a:rPr>
              <a:t>南到</a:t>
            </a:r>
            <a:r>
              <a:rPr lang="zh-CN" altLang="en-US" dirty="0" smtClean="0">
                <a:latin typeface="Arial" panose="020B0604020202020204" pitchFamily="34" charset="0"/>
              </a:rPr>
              <a:t>北）平分</a:t>
            </a:r>
            <a:r>
              <a:rPr lang="zh-CN" altLang="en-US" dirty="0">
                <a:latin typeface="Arial" panose="020B0604020202020204" pitchFamily="34" charset="0"/>
              </a:rPr>
              <a:t>半个天球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特定星星的位置相对于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天顶</a:t>
            </a:r>
            <a:r>
              <a:rPr lang="zh-CN" altLang="en-US" dirty="0" smtClean="0">
                <a:latin typeface="Arial" panose="020B0604020202020204" pitchFamily="34" charset="0"/>
              </a:rPr>
              <a:t>、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地平面</a:t>
            </a:r>
            <a:r>
              <a:rPr lang="zh-CN" altLang="en-US" dirty="0" smtClean="0">
                <a:latin typeface="Arial" panose="020B0604020202020204" pitchFamily="34" charset="0"/>
              </a:rPr>
              <a:t>和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子午线</a:t>
            </a:r>
            <a:r>
              <a:rPr lang="zh-CN" altLang="en-US" dirty="0" smtClean="0">
                <a:latin typeface="Arial" panose="020B0604020202020204" pitchFamily="34" charset="0"/>
              </a:rPr>
              <a:t>在变，这不是由于星星的位置在变，而是由于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天球在转动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观测者在地球上移动</a:t>
            </a:r>
          </a:p>
          <a:p>
            <a:pPr eaLnBrk="1" hangingPunct="1">
              <a:lnSpc>
                <a:spcPct val="90000"/>
              </a:lnSpc>
            </a:pPr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任何通过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子午线</a:t>
            </a:r>
            <a:r>
              <a:rPr lang="zh-CN" altLang="en-US" dirty="0" smtClean="0">
                <a:latin typeface="Arial" panose="020B0604020202020204" pitchFamily="34" charset="0"/>
              </a:rPr>
              <a:t>的天体都处于距离地平面的最高位置，称为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过中天</a:t>
            </a:r>
            <a:endParaRPr lang="zh-CN" altLang="en-US" sz="3600" dirty="0" smtClean="0">
              <a:solidFill>
                <a:srgbClr val="00FF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>
                <a:solidFill>
                  <a:schemeClr val="bg1"/>
                </a:solidFill>
              </a:rPr>
              <a:t>我们正好看到</a:t>
            </a:r>
            <a:r>
              <a:rPr lang="zh-CN" altLang="en-US" sz="4000" b="0" dirty="0" smtClean="0"/>
              <a:t>天球</a:t>
            </a:r>
            <a:r>
              <a:rPr lang="zh-CN" altLang="en-US" sz="4000" b="0" dirty="0" smtClean="0">
                <a:solidFill>
                  <a:schemeClr val="bg1"/>
                </a:solidFill>
              </a:rPr>
              <a:t>的一半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2416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7800" y="1124744"/>
            <a:ext cx="5200799" cy="564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endParaRPr lang="zh-CN" altLang="en-US" sz="4400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5734" y="836712"/>
            <a:ext cx="8763000" cy="51276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每天，太阳（月球、行星）以及星星（都）东升西落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这是地球自西向东自转所造成的假象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/>
              <a:t>天体在天球上</a:t>
            </a:r>
            <a:r>
              <a:rPr lang="zh-CN" altLang="en-US" dirty="0" smtClean="0"/>
              <a:t>以天为</a:t>
            </a:r>
            <a:r>
              <a:rPr lang="zh-CN" altLang="en-US" dirty="0"/>
              <a:t>周期而</a:t>
            </a:r>
            <a:r>
              <a:rPr lang="zh-CN" altLang="en-US" dirty="0" smtClean="0"/>
              <a:t>重复的“东升西落”的现象称为天体的</a:t>
            </a:r>
            <a:r>
              <a:rPr lang="zh-CN" altLang="en-US" dirty="0" smtClean="0">
                <a:solidFill>
                  <a:srgbClr val="FFFF00"/>
                </a:solidFill>
              </a:rPr>
              <a:t>周日视运动</a:t>
            </a:r>
            <a:r>
              <a:rPr lang="zh-CN" altLang="en-US" dirty="0" smtClean="0"/>
              <a:t>，其运行的（圆弧）轨迹俗称</a:t>
            </a:r>
            <a:r>
              <a:rPr lang="zh-CN" altLang="en-US" dirty="0" smtClean="0">
                <a:solidFill>
                  <a:srgbClr val="FFFF00"/>
                </a:solidFill>
              </a:rPr>
              <a:t>星轨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太阳的</a:t>
            </a:r>
            <a:r>
              <a:rPr lang="zh-CN" altLang="en-US" b="0" dirty="0">
                <a:latin typeface="华文中宋" panose="02010600040101010101" pitchFamily="2" charset="-122"/>
              </a:rPr>
              <a:t>周日视运动：太阳日</a:t>
            </a:r>
            <a:endParaRPr lang="zh-CN" altLang="en-US" b="0" dirty="0" smtClean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太阳每天东升西落，于当地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正午</a:t>
            </a:r>
            <a:r>
              <a:rPr lang="zh-CN" altLang="en-US" dirty="0" smtClean="0">
                <a:latin typeface="Arial" panose="020B0604020202020204" pitchFamily="34" charset="0"/>
              </a:rPr>
              <a:t>通过子午线达到最高点</a:t>
            </a: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地方正午</a:t>
            </a:r>
            <a:r>
              <a:rPr lang="zh-CN" altLang="en-US" dirty="0" smtClean="0">
                <a:latin typeface="Arial" panose="020B0604020202020204" pitchFamily="34" charset="0"/>
              </a:rPr>
              <a:t>：太阳</a:t>
            </a:r>
            <a:r>
              <a:rPr lang="zh-CN" altLang="en-US" dirty="0">
                <a:latin typeface="Arial" panose="020B0604020202020204" pitchFamily="34" charset="0"/>
              </a:rPr>
              <a:t>经过</a:t>
            </a:r>
            <a:r>
              <a:rPr lang="zh-CN" altLang="en-US" dirty="0" smtClean="0">
                <a:latin typeface="Arial" panose="020B0604020202020204" pitchFamily="34" charset="0"/>
              </a:rPr>
              <a:t>子午线的时刻（正午 ≠ </a:t>
            </a:r>
            <a:r>
              <a:rPr lang="en-US" altLang="zh-CN" dirty="0" smtClean="0">
                <a:latin typeface="Arial" panose="020B0604020202020204" pitchFamily="34" charset="0"/>
              </a:rPr>
              <a:t>12</a:t>
            </a:r>
            <a:r>
              <a:rPr lang="zh-CN" altLang="en-US" dirty="0" smtClean="0">
                <a:latin typeface="Arial" panose="020B0604020202020204" pitchFamily="34" charset="0"/>
              </a:rPr>
              <a:t>点）</a:t>
            </a: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地方子夜</a:t>
            </a:r>
            <a:r>
              <a:rPr lang="zh-CN" altLang="en-US" dirty="0" smtClean="0">
                <a:latin typeface="Arial" panose="020B0604020202020204" pitchFamily="34" charset="0"/>
              </a:rPr>
              <a:t>：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太阳连续两次</a:t>
            </a:r>
            <a:r>
              <a:rPr lang="zh-CN" altLang="en-US" dirty="0">
                <a:latin typeface="Arial" panose="020B0604020202020204" pitchFamily="34" charset="0"/>
              </a:rPr>
              <a:t>经过</a:t>
            </a:r>
            <a:r>
              <a:rPr lang="zh-CN" altLang="en-US" dirty="0" smtClean="0">
                <a:latin typeface="Arial" panose="020B0604020202020204" pitchFamily="34" charset="0"/>
              </a:rPr>
              <a:t>子午线（正午）的时间间隔，称为一个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太阳日</a:t>
            </a:r>
            <a:r>
              <a:rPr lang="zh-CN" altLang="en-US" dirty="0" smtClean="0">
                <a:latin typeface="Arial" panose="020B0604020202020204" pitchFamily="34" charset="0"/>
              </a:rPr>
              <a:t>，即一天，定义为</a:t>
            </a:r>
            <a:r>
              <a:rPr lang="en-US" altLang="zh-CN" dirty="0" smtClean="0">
                <a:latin typeface="Arial" panose="020B0604020202020204" pitchFamily="34" charset="0"/>
              </a:rPr>
              <a:t>24</a:t>
            </a:r>
            <a:r>
              <a:rPr lang="zh-CN" altLang="en-US" dirty="0" smtClean="0">
                <a:latin typeface="Arial" panose="020B0604020202020204" pitchFamily="34" charset="0"/>
              </a:rPr>
              <a:t>小时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 eaLnBrk="1" hangingPunct="1"/>
            <a:r>
              <a:rPr lang="zh-CN" altLang="en-US" dirty="0" smtClean="0">
                <a:solidFill>
                  <a:srgbClr val="996600"/>
                </a:solidFill>
                <a:latin typeface="Arial" panose="020B0604020202020204" pitchFamily="34" charset="0"/>
              </a:rPr>
              <a:t>平太阳时（真太阳时）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152400"/>
            <a:ext cx="7772400" cy="762000"/>
          </a:xfrm>
        </p:spPr>
        <p:txBody>
          <a:bodyPr/>
          <a:lstStyle/>
          <a:p>
            <a:pPr algn="l" eaLnBrk="1" hangingPunct="1"/>
            <a:r>
              <a:rPr lang="zh-CN" altLang="en-US" sz="4400" dirty="0" smtClean="0"/>
              <a:t>太阳时、时区</a:t>
            </a:r>
          </a:p>
        </p:txBody>
      </p:sp>
      <p:sp>
        <p:nvSpPr>
          <p:cNvPr id="68611" name="Oval 3"/>
          <p:cNvSpPr>
            <a:spLocks noChangeArrowheads="1"/>
          </p:cNvSpPr>
          <p:nvPr/>
        </p:nvSpPr>
        <p:spPr bwMode="auto">
          <a:xfrm>
            <a:off x="2362200" y="1752600"/>
            <a:ext cx="4191000" cy="4038600"/>
          </a:xfrm>
          <a:prstGeom prst="ellipse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 rot="-2065236">
            <a:off x="1905000" y="1371600"/>
            <a:ext cx="2438400" cy="5257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8613" name="Oval 5"/>
          <p:cNvSpPr>
            <a:spLocks noChangeArrowheads="1"/>
          </p:cNvSpPr>
          <p:nvPr/>
        </p:nvSpPr>
        <p:spPr bwMode="auto">
          <a:xfrm>
            <a:off x="2362200" y="1752600"/>
            <a:ext cx="4191000" cy="4038600"/>
          </a:xfrm>
          <a:prstGeom prst="ellips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 flipH="1">
            <a:off x="2590800" y="457200"/>
            <a:ext cx="1600200" cy="1143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5" name="Line 7"/>
          <p:cNvSpPr>
            <a:spLocks noChangeShapeType="1"/>
          </p:cNvSpPr>
          <p:nvPr/>
        </p:nvSpPr>
        <p:spPr bwMode="auto">
          <a:xfrm flipH="1">
            <a:off x="4419600" y="304800"/>
            <a:ext cx="1600200" cy="1143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 flipH="1">
            <a:off x="457200" y="2438400"/>
            <a:ext cx="1600200" cy="1143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7" name="Line 9"/>
          <p:cNvSpPr>
            <a:spLocks noChangeShapeType="1"/>
          </p:cNvSpPr>
          <p:nvPr/>
        </p:nvSpPr>
        <p:spPr bwMode="auto">
          <a:xfrm flipH="1">
            <a:off x="5943600" y="304800"/>
            <a:ext cx="1600200" cy="1143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8" name="Line 10"/>
          <p:cNvSpPr>
            <a:spLocks noChangeShapeType="1"/>
          </p:cNvSpPr>
          <p:nvPr/>
        </p:nvSpPr>
        <p:spPr bwMode="auto">
          <a:xfrm flipH="1">
            <a:off x="4648200" y="5410200"/>
            <a:ext cx="1600200" cy="1143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19" name="Line 11"/>
          <p:cNvSpPr>
            <a:spLocks noChangeShapeType="1"/>
          </p:cNvSpPr>
          <p:nvPr/>
        </p:nvSpPr>
        <p:spPr bwMode="auto">
          <a:xfrm flipH="1">
            <a:off x="6248400" y="1066800"/>
            <a:ext cx="1600200" cy="1143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 flipH="1">
            <a:off x="6096000" y="5105400"/>
            <a:ext cx="1600200" cy="1143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21" name="Line 13"/>
          <p:cNvSpPr>
            <a:spLocks noChangeShapeType="1"/>
          </p:cNvSpPr>
          <p:nvPr/>
        </p:nvSpPr>
        <p:spPr bwMode="auto">
          <a:xfrm flipH="1">
            <a:off x="6858000" y="1905000"/>
            <a:ext cx="1600200" cy="1143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 flipH="1">
            <a:off x="7010400" y="3276600"/>
            <a:ext cx="1600200" cy="11430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23" name="Text Box 15"/>
          <p:cNvSpPr txBox="1">
            <a:spLocks noChangeArrowheads="1"/>
          </p:cNvSpPr>
          <p:nvPr/>
        </p:nvSpPr>
        <p:spPr bwMode="auto">
          <a:xfrm>
            <a:off x="7010400" y="533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FFCC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Sunlight</a:t>
            </a:r>
          </a:p>
        </p:txBody>
      </p:sp>
      <p:sp>
        <p:nvSpPr>
          <p:cNvPr id="68624" name="Text Box 16"/>
          <p:cNvSpPr txBox="1">
            <a:spLocks noChangeArrowheads="1"/>
          </p:cNvSpPr>
          <p:nvPr/>
        </p:nvSpPr>
        <p:spPr bwMode="auto">
          <a:xfrm>
            <a:off x="4038600" y="3505200"/>
            <a:ext cx="1143000" cy="495300"/>
          </a:xfrm>
          <a:prstGeom prst="rect">
            <a:avLst/>
          </a:prstGeom>
          <a:solidFill>
            <a:srgbClr val="A45100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Earth</a:t>
            </a:r>
          </a:p>
        </p:txBody>
      </p:sp>
      <p:sp>
        <p:nvSpPr>
          <p:cNvPr id="78865" name="Line 17"/>
          <p:cNvSpPr>
            <a:spLocks noChangeShapeType="1"/>
          </p:cNvSpPr>
          <p:nvPr/>
        </p:nvSpPr>
        <p:spPr bwMode="auto">
          <a:xfrm flipV="1">
            <a:off x="6157913" y="2446338"/>
            <a:ext cx="114300" cy="98425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6" name="Line 18"/>
          <p:cNvSpPr>
            <a:spLocks noChangeShapeType="1"/>
          </p:cNvSpPr>
          <p:nvPr/>
        </p:nvSpPr>
        <p:spPr bwMode="auto">
          <a:xfrm flipV="1">
            <a:off x="2616200" y="4930775"/>
            <a:ext cx="114300" cy="98425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 flipH="1" flipV="1">
            <a:off x="3236913" y="1990725"/>
            <a:ext cx="66675" cy="130175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68" name="Line 20"/>
          <p:cNvSpPr>
            <a:spLocks noChangeShapeType="1"/>
          </p:cNvSpPr>
          <p:nvPr/>
        </p:nvSpPr>
        <p:spPr bwMode="auto">
          <a:xfrm flipH="1" flipV="1">
            <a:off x="5622925" y="5461000"/>
            <a:ext cx="66675" cy="130175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29" name="AutoShape 21"/>
          <p:cNvSpPr>
            <a:spLocks/>
          </p:cNvSpPr>
          <p:nvPr/>
        </p:nvSpPr>
        <p:spPr bwMode="auto">
          <a:xfrm flipH="1">
            <a:off x="3103563" y="2413000"/>
            <a:ext cx="2808287" cy="284003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0 w 21600"/>
              <a:gd name="T11" fmla="*/ 2147483646 h 21600"/>
              <a:gd name="T12" fmla="*/ 2147483646 w 21600"/>
              <a:gd name="T13" fmla="*/ 0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3163 w 21600"/>
              <a:gd name="T37" fmla="*/ 3163 h 21600"/>
              <a:gd name="T38" fmla="*/ 18437 w 21600"/>
              <a:gd name="T39" fmla="*/ 18437 h 216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600" h="21600">
                <a:moveTo>
                  <a:pt x="19356" y="10575"/>
                </a:moveTo>
                <a:cubicBezTo>
                  <a:pt x="19234" y="5937"/>
                  <a:pt x="15439" y="2241"/>
                  <a:pt x="10800" y="2241"/>
                </a:cubicBezTo>
                <a:cubicBezTo>
                  <a:pt x="6072" y="2241"/>
                  <a:pt x="2241" y="6072"/>
                  <a:pt x="2241" y="10800"/>
                </a:cubicBezTo>
                <a:cubicBezTo>
                  <a:pt x="2240" y="13259"/>
                  <a:pt x="3299" y="15600"/>
                  <a:pt x="5145" y="17225"/>
                </a:cubicBezTo>
                <a:lnTo>
                  <a:pt x="3665" y="18907"/>
                </a:lnTo>
                <a:cubicBezTo>
                  <a:pt x="1335" y="16857"/>
                  <a:pt x="0" y="13903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654" y="-1"/>
                  <a:pt x="21442" y="4664"/>
                  <a:pt x="21596" y="10516"/>
                </a:cubicBezTo>
                <a:lnTo>
                  <a:pt x="24295" y="10445"/>
                </a:lnTo>
                <a:lnTo>
                  <a:pt x="20576" y="14365"/>
                </a:lnTo>
                <a:lnTo>
                  <a:pt x="16656" y="10645"/>
                </a:lnTo>
                <a:lnTo>
                  <a:pt x="19356" y="1057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870" name="Text Box 22"/>
          <p:cNvSpPr txBox="1">
            <a:spLocks noChangeArrowheads="1"/>
          </p:cNvSpPr>
          <p:nvPr/>
        </p:nvSpPr>
        <p:spPr bwMode="auto">
          <a:xfrm>
            <a:off x="6305550" y="1887538"/>
            <a:ext cx="1444625" cy="495300"/>
          </a:xfrm>
          <a:prstGeom prst="rect">
            <a:avLst/>
          </a:prstGeom>
          <a:solidFill>
            <a:srgbClr val="FF9900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Midday</a:t>
            </a:r>
          </a:p>
        </p:txBody>
      </p: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1433513" y="5257800"/>
            <a:ext cx="1444625" cy="495300"/>
          </a:xfrm>
          <a:prstGeom prst="rect">
            <a:avLst/>
          </a:prstGeom>
          <a:solidFill>
            <a:srgbClr val="FF9900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Midnight</a:t>
            </a:r>
          </a:p>
        </p:txBody>
      </p:sp>
      <p:sp>
        <p:nvSpPr>
          <p:cNvPr id="78872" name="Text Box 24"/>
          <p:cNvSpPr txBox="1">
            <a:spLocks noChangeArrowheads="1"/>
          </p:cNvSpPr>
          <p:nvPr/>
        </p:nvSpPr>
        <p:spPr bwMode="auto">
          <a:xfrm>
            <a:off x="2274888" y="1304925"/>
            <a:ext cx="1444625" cy="495300"/>
          </a:xfrm>
          <a:prstGeom prst="rect">
            <a:avLst/>
          </a:prstGeom>
          <a:solidFill>
            <a:srgbClr val="FF9900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Sunset</a:t>
            </a:r>
          </a:p>
        </p:txBody>
      </p:sp>
      <p:sp>
        <p:nvSpPr>
          <p:cNvPr id="78873" name="Text Box 25"/>
          <p:cNvSpPr txBox="1">
            <a:spLocks noChangeArrowheads="1"/>
          </p:cNvSpPr>
          <p:nvPr/>
        </p:nvSpPr>
        <p:spPr bwMode="auto">
          <a:xfrm>
            <a:off x="5548313" y="5942013"/>
            <a:ext cx="1444625" cy="495300"/>
          </a:xfrm>
          <a:prstGeom prst="rect">
            <a:avLst/>
          </a:prstGeom>
          <a:solidFill>
            <a:srgbClr val="FF9900"/>
          </a:solidFill>
          <a:ln w="38100">
            <a:solidFill>
              <a:srgbClr val="00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Sunrise</a:t>
            </a:r>
            <a:endParaRPr lang="zh-CN" altLang="en-US" sz="2400">
              <a:solidFill>
                <a:srgbClr val="0066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70" grpId="0" animBg="1" autoUpdateAnimBg="0"/>
      <p:bldP spid="78871" grpId="0" animBg="1" autoUpdateAnimBg="0"/>
      <p:bldP spid="78872" grpId="0" animBg="1" autoUpdateAnimBg="0"/>
      <p:bldP spid="78873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620713"/>
            <a:ext cx="8763000" cy="5127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FFFF00"/>
                </a:solidFill>
              </a:rPr>
              <a:t>地方太阳时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00FF00"/>
                </a:solidFill>
              </a:rPr>
              <a:t>≠</a:t>
            </a:r>
            <a:r>
              <a:rPr lang="zh-CN" altLang="en-US" dirty="0" smtClean="0"/>
              <a:t> 钟表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太阳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时间（时区）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北京地方</a:t>
            </a:r>
            <a:r>
              <a:rPr lang="en-US" altLang="zh-CN" dirty="0" smtClean="0">
                <a:latin typeface="Arial" panose="020B0604020202020204" pitchFamily="34" charset="0"/>
              </a:rPr>
              <a:t>【</a:t>
            </a:r>
            <a:r>
              <a:rPr lang="zh-CN" altLang="en-US" dirty="0" smtClean="0">
                <a:latin typeface="Arial" panose="020B0604020202020204" pitchFamily="34" charset="0"/>
              </a:rPr>
              <a:t>太阳</a:t>
            </a:r>
            <a:r>
              <a:rPr lang="en-US" altLang="zh-CN" dirty="0" smtClean="0">
                <a:latin typeface="Arial" panose="020B0604020202020204" pitchFamily="34" charset="0"/>
              </a:rPr>
              <a:t>】</a:t>
            </a:r>
            <a:r>
              <a:rPr lang="zh-CN" altLang="en-US" dirty="0" smtClean="0">
                <a:latin typeface="Arial" panose="020B0604020202020204" pitchFamily="34" charset="0"/>
              </a:rPr>
              <a:t>时 </a:t>
            </a:r>
            <a:r>
              <a:rPr lang="zh-CN" altLang="en-US" dirty="0">
                <a:solidFill>
                  <a:srgbClr val="00FF00"/>
                </a:solidFill>
              </a:rPr>
              <a:t>≠</a:t>
            </a:r>
            <a:r>
              <a:rPr lang="zh-CN" altLang="en-US" dirty="0" smtClean="0">
                <a:latin typeface="Arial" panose="020B0604020202020204" pitchFamily="34" charset="0"/>
              </a:rPr>
              <a:t>北京</a:t>
            </a:r>
            <a:r>
              <a:rPr lang="en-US" altLang="zh-CN" dirty="0" smtClean="0">
                <a:latin typeface="Arial" panose="020B0604020202020204" pitchFamily="34" charset="0"/>
              </a:rPr>
              <a:t>【</a:t>
            </a:r>
            <a:r>
              <a:rPr lang="zh-CN" altLang="en-US" dirty="0" smtClean="0">
                <a:latin typeface="Arial" panose="020B0604020202020204" pitchFamily="34" charset="0"/>
              </a:rPr>
              <a:t>钟表太阳</a:t>
            </a:r>
            <a:r>
              <a:rPr lang="en-US" altLang="zh-CN" dirty="0" smtClean="0">
                <a:latin typeface="Arial" panose="020B0604020202020204" pitchFamily="34" charset="0"/>
              </a:rPr>
              <a:t>】</a:t>
            </a:r>
            <a:r>
              <a:rPr lang="zh-CN" altLang="en-US" dirty="0" smtClean="0">
                <a:latin typeface="Arial" panose="020B0604020202020204" pitchFamily="34" charset="0"/>
              </a:rPr>
              <a:t>时间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北京时间</a:t>
            </a:r>
            <a:r>
              <a:rPr lang="zh-CN" altLang="en-US" dirty="0" smtClean="0">
                <a:latin typeface="Arial" panose="020B0604020202020204" pitchFamily="34" charset="0"/>
              </a:rPr>
              <a:t>正午12点（东经120度）时，北京地方太阳时（</a:t>
            </a:r>
            <a:r>
              <a:rPr lang="en-US" altLang="zh-CN" dirty="0" smtClean="0">
                <a:latin typeface="Arial" panose="020B0604020202020204" pitchFamily="34" charset="0"/>
              </a:rPr>
              <a:t>~</a:t>
            </a:r>
            <a:r>
              <a:rPr lang="zh-CN" altLang="en-US" dirty="0" smtClean="0">
                <a:latin typeface="Arial" panose="020B0604020202020204" pitchFamily="34" charset="0"/>
              </a:rPr>
              <a:t>东经116.5度）约为11点46分</a:t>
            </a:r>
          </a:p>
          <a:p>
            <a:pPr eaLnBrk="1" hangingPunct="1">
              <a:lnSpc>
                <a:spcPct val="90000"/>
              </a:lnSpc>
            </a:pPr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此时北京的太阳在子午线以东约3.5度，再过约</a:t>
            </a:r>
            <a:r>
              <a:rPr lang="en-US" altLang="zh-CN" dirty="0" smtClean="0">
                <a:latin typeface="Arial" panose="020B0604020202020204" pitchFamily="34" charset="0"/>
              </a:rPr>
              <a:t>14</a:t>
            </a:r>
            <a:r>
              <a:rPr lang="zh-CN" altLang="en-US" dirty="0" smtClean="0">
                <a:latin typeface="Arial" panose="020B0604020202020204" pitchFamily="34" charset="0"/>
              </a:rPr>
              <a:t>分钟北京才“真”正午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世界时 </a:t>
            </a:r>
            <a:r>
              <a:rPr lang="en-US" altLang="zh-CN" b="0" dirty="0" smtClean="0"/>
              <a:t>Universal Time (UT) </a:t>
            </a: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41438"/>
            <a:ext cx="8763000" cy="323969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天文事件通常用世界时，即英国格林尼治天文台所在经度（</a:t>
            </a:r>
            <a:r>
              <a:rPr lang="en-US" altLang="zh-CN" dirty="0" smtClean="0">
                <a:latin typeface="Arial" panose="020B0604020202020204" pitchFamily="34" charset="0"/>
              </a:rPr>
              <a:t>0</a:t>
            </a:r>
            <a:r>
              <a:rPr lang="zh-CN" altLang="en-US" dirty="0" smtClean="0">
                <a:latin typeface="Arial" panose="020B0604020202020204" pitchFamily="34" charset="0"/>
              </a:rPr>
              <a:t>度经线）的太阳时</a:t>
            </a:r>
            <a:endParaRPr lang="zh-CN" altLang="en-US" dirty="0" smtClean="0">
              <a:solidFill>
                <a:srgbClr val="00FF00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altLang="zh-CN" dirty="0" smtClean="0">
              <a:solidFill>
                <a:srgbClr val="00FF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世界时与本地时间的转换：</a:t>
            </a:r>
          </a:p>
          <a:p>
            <a:pPr lvl="1" eaLnBrk="1" hangingPunct="1"/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北京时间   </a:t>
            </a:r>
            <a:r>
              <a:rPr lang="en-US" altLang="zh-CN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=   UT + 8</a:t>
            </a:r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小时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2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本讲内容</a:t>
            </a:r>
          </a:p>
        </p:txBody>
      </p:sp>
      <p:sp>
        <p:nvSpPr>
          <p:cNvPr id="30723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785813" y="1052513"/>
            <a:ext cx="7429500" cy="5257800"/>
          </a:xfrm>
        </p:spPr>
        <p:txBody>
          <a:bodyPr/>
          <a:lstStyle/>
          <a:p>
            <a:pPr marL="742950" indent="-742950" eaLnBrk="1" hangingPunct="1">
              <a:buFont typeface="Arial Narrow" panose="020B0606020202030204" pitchFamily="34" charset="0"/>
              <a:buAutoNum type="arabicPeriod"/>
            </a:pPr>
            <a:endParaRPr lang="zh-CN" altLang="en-US" dirty="0" smtClean="0"/>
          </a:p>
          <a:p>
            <a:pPr marL="742950" indent="-742950" eaLnBrk="1" hangingPunct="1">
              <a:buFont typeface="Arial Narrow" panose="020B0606020202030204" pitchFamily="34" charset="0"/>
              <a:buAutoNum type="arabicPeriod"/>
            </a:pPr>
            <a:r>
              <a:rPr lang="zh-CN" altLang="en-US" dirty="0" smtClean="0"/>
              <a:t>星座与星图</a:t>
            </a:r>
          </a:p>
          <a:p>
            <a:pPr marL="742950" indent="-742950" eaLnBrk="1" hangingPunct="1">
              <a:buFont typeface="Arial Narrow" panose="020B0606020202030204" pitchFamily="34" charset="0"/>
              <a:buAutoNum type="arabicPeriod"/>
            </a:pPr>
            <a:r>
              <a:rPr lang="zh-CN" altLang="en-US" dirty="0" smtClean="0"/>
              <a:t>地球的自转：天体的周日视运动</a:t>
            </a:r>
          </a:p>
          <a:p>
            <a:pPr marL="742950" indent="-742950" eaLnBrk="1" hangingPunct="1">
              <a:buFont typeface="Arial Narrow" panose="020B0606020202030204" pitchFamily="34" charset="0"/>
              <a:buAutoNum type="arabicPeriod"/>
            </a:pPr>
            <a:r>
              <a:rPr lang="zh-CN" altLang="en-US" dirty="0" smtClean="0"/>
              <a:t>地球的公转：天体的周年视运动</a:t>
            </a:r>
          </a:p>
          <a:p>
            <a:pPr marL="742950" indent="-742950" eaLnBrk="1" hangingPunct="1">
              <a:buFont typeface="Arial Narrow" panose="020B0606020202030204" pitchFamily="34" charset="0"/>
              <a:buAutoNum type="arabicPeriod"/>
            </a:pPr>
            <a:r>
              <a:rPr lang="zh-CN" altLang="en-US" dirty="0" smtClean="0"/>
              <a:t>天球坐标系：</a:t>
            </a:r>
            <a:r>
              <a:rPr lang="zh-CN" altLang="en-US" dirty="0" smtClean="0">
                <a:solidFill>
                  <a:srgbClr val="894400"/>
                </a:solidFill>
              </a:rPr>
              <a:t>（恒星时）</a:t>
            </a:r>
            <a:endParaRPr lang="en-US" altLang="zh-CN" dirty="0" smtClean="0">
              <a:solidFill>
                <a:srgbClr val="894400"/>
              </a:solidFill>
            </a:endParaRPr>
          </a:p>
          <a:p>
            <a:pPr marL="742950" indent="-742950" eaLnBrk="1" hangingPunct="1">
              <a:buFont typeface="Arial Narrow" panose="020B0606020202030204" pitchFamily="34" charset="0"/>
              <a:buAutoNum type="arabicPeriod"/>
            </a:pPr>
            <a:r>
              <a:rPr lang="zh-CN" altLang="en-US" dirty="0" smtClean="0"/>
              <a:t>地球自转轴的进动：岁差</a:t>
            </a:r>
          </a:p>
          <a:p>
            <a:pPr marL="742950" indent="-742950" eaLnBrk="1" hangingPunct="1">
              <a:buFont typeface="Arial Narrow" panose="020B0606020202030204" pitchFamily="34" charset="0"/>
              <a:buAutoNum type="arabicPeriod"/>
            </a:pPr>
            <a:r>
              <a:rPr lang="zh-CN" altLang="en-US" dirty="0" smtClean="0"/>
              <a:t>月球运动与月相</a:t>
            </a:r>
          </a:p>
          <a:p>
            <a:pPr marL="742950" indent="-742950" eaLnBrk="1" hangingPunct="1">
              <a:buFont typeface="Arial Narrow" panose="020B0606020202030204" pitchFamily="34" charset="0"/>
              <a:buAutoNum type="arabicPeriod"/>
            </a:pPr>
            <a:r>
              <a:rPr lang="zh-CN" altLang="en-US" dirty="0"/>
              <a:t>日月食（自学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 descr="celestial_coord"/>
          <p:cNvPicPr>
            <a:picLocks noChangeAspect="1" noChangeArrowheads="1"/>
          </p:cNvPicPr>
          <p:nvPr/>
        </p:nvPicPr>
        <p:blipFill>
          <a:blip r:embed="rId3"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24" y="2203545"/>
            <a:ext cx="5749892" cy="3973582"/>
          </a:xfrm>
          <a:prstGeom prst="rect">
            <a:avLst/>
          </a:prstGeom>
          <a:solidFill>
            <a:srgbClr val="A45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6786203" y="3610899"/>
            <a:ext cx="12096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北极</a:t>
            </a: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4604097" y="4412167"/>
            <a:ext cx="11001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南极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5542978" y="4026525"/>
            <a:ext cx="11779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赤道</a:t>
            </a: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7391041" y="2262357"/>
            <a:ext cx="16287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北天极</a:t>
            </a: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3417056" y="5333664"/>
            <a:ext cx="15954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南天极</a:t>
            </a: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3591756" y="2259061"/>
            <a:ext cx="1517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天赤道</a:t>
            </a:r>
          </a:p>
        </p:txBody>
      </p:sp>
      <p:sp>
        <p:nvSpPr>
          <p:cNvPr id="75786" name="AutoShape 10"/>
          <p:cNvSpPr>
            <a:spLocks noChangeArrowheads="1"/>
          </p:cNvSpPr>
          <p:nvPr/>
        </p:nvSpPr>
        <p:spPr bwMode="auto">
          <a:xfrm>
            <a:off x="6032034" y="3735868"/>
            <a:ext cx="481013" cy="401638"/>
          </a:xfrm>
          <a:prstGeom prst="curvedRightArrow">
            <a:avLst>
              <a:gd name="adj1" fmla="val 20000"/>
              <a:gd name="adj2" fmla="val 40000"/>
              <a:gd name="adj3" fmla="val 39921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75787" name="AutoShape 11"/>
          <p:cNvSpPr>
            <a:spLocks noChangeArrowheads="1"/>
          </p:cNvSpPr>
          <p:nvPr/>
        </p:nvSpPr>
        <p:spPr bwMode="auto">
          <a:xfrm>
            <a:off x="6910649" y="2766915"/>
            <a:ext cx="517525" cy="874712"/>
          </a:xfrm>
          <a:prstGeom prst="curvedLeftArrow">
            <a:avLst>
              <a:gd name="adj1" fmla="val 33804"/>
              <a:gd name="adj2" fmla="val 67607"/>
              <a:gd name="adj3" fmla="val 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auto">
          <a:xfrm>
            <a:off x="7389494" y="5443719"/>
            <a:ext cx="690563" cy="584200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00FF00"/>
                </a:solidFill>
              </a:rPr>
              <a:t>东</a:t>
            </a:r>
          </a:p>
        </p:txBody>
      </p:sp>
      <p:sp>
        <p:nvSpPr>
          <p:cNvPr id="75789" name="Line 13"/>
          <p:cNvSpPr>
            <a:spLocks noChangeShapeType="1"/>
          </p:cNvSpPr>
          <p:nvPr/>
        </p:nvSpPr>
        <p:spPr bwMode="auto">
          <a:xfrm>
            <a:off x="6459875" y="4637269"/>
            <a:ext cx="820737" cy="80645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236122" y="1955598"/>
            <a:ext cx="3126493" cy="472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None/>
            </a:pPr>
            <a:r>
              <a:rPr lang="zh-CN" altLang="en-US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南北天极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是地球南北极在天球上的投影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dirty="0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天赤道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是地球赤道在天球上的投影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天赤道到南北天极的弧距离是90度</a:t>
            </a:r>
          </a:p>
        </p:txBody>
      </p:sp>
      <p:sp>
        <p:nvSpPr>
          <p:cNvPr id="86031" name="Text Box 15"/>
          <p:cNvSpPr txBox="1">
            <a:spLocks noChangeArrowheads="1"/>
          </p:cNvSpPr>
          <p:nvPr/>
        </p:nvSpPr>
        <p:spPr bwMode="auto">
          <a:xfrm>
            <a:off x="288099" y="294032"/>
            <a:ext cx="863199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把天空幻想为一个大</a:t>
            </a:r>
            <a:r>
              <a:rPr lang="zh-CN" altLang="en-US" dirty="0" smtClean="0">
                <a:latin typeface="Times New Roman" panose="02020603050405020304" pitchFamily="18" charset="0"/>
              </a:rPr>
              <a:t>水晶球</a:t>
            </a:r>
            <a:r>
              <a:rPr lang="en-US" altLang="zh-CN" dirty="0" smtClean="0">
                <a:latin typeface="Times New Roman" panose="02020603050405020304" pitchFamily="18" charset="0"/>
              </a:rPr>
              <a:t>--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</a:rPr>
              <a:t>天球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</a:rPr>
              <a:t>包括“太阳、月亮</a:t>
            </a:r>
            <a:r>
              <a:rPr lang="zh-CN" altLang="en-US" dirty="0">
                <a:latin typeface="Times New Roman" panose="02020603050405020304" pitchFamily="18" charset="0"/>
              </a:rPr>
              <a:t>”</a:t>
            </a:r>
            <a:r>
              <a:rPr lang="zh-CN" altLang="en-US" dirty="0" smtClean="0">
                <a:latin typeface="Times New Roman" panose="02020603050405020304" pitchFamily="18" charset="0"/>
              </a:rPr>
              <a:t>在内的所有星星都“</a:t>
            </a:r>
            <a:r>
              <a:rPr lang="zh-CN" altLang="en-US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镶嵌</a:t>
            </a:r>
            <a:r>
              <a:rPr lang="zh-CN" altLang="en-US" dirty="0" smtClean="0">
                <a:latin typeface="Times New Roman" panose="02020603050405020304" pitchFamily="18" charset="0"/>
              </a:rPr>
              <a:t>”</a:t>
            </a:r>
            <a:r>
              <a:rPr lang="zh-CN" altLang="en-US" dirty="0">
                <a:latin typeface="Times New Roman" panose="02020603050405020304" pitchFamily="18" charset="0"/>
              </a:rPr>
              <a:t>其</a:t>
            </a:r>
            <a:r>
              <a:rPr lang="zh-CN" altLang="en-US" dirty="0" smtClean="0">
                <a:latin typeface="Times New Roman" panose="02020603050405020304" pitchFamily="18" charset="0"/>
              </a:rPr>
              <a:t>上</a:t>
            </a:r>
            <a:r>
              <a:rPr lang="zh-CN" altLang="en-US" dirty="0">
                <a:latin typeface="Times New Roman" panose="02020603050405020304" pitchFamily="18" charset="0"/>
              </a:rPr>
              <a:t>，而地球则孤悬于天球的</a:t>
            </a:r>
            <a:r>
              <a:rPr lang="zh-CN" altLang="en-US" dirty="0" smtClean="0">
                <a:latin typeface="Times New Roman" panose="02020603050405020304" pitchFamily="18" charset="0"/>
              </a:rPr>
              <a:t>中心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/>
              <a:t>天体的周日视运动</a:t>
            </a:r>
          </a:p>
        </p:txBody>
      </p:sp>
      <p:pic>
        <p:nvPicPr>
          <p:cNvPr id="77827" name="Picture 4" descr="risef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54" y="1104340"/>
            <a:ext cx="5351104" cy="408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379292" y="1484784"/>
            <a:ext cx="3036143" cy="206210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FF00"/>
                </a:solidFill>
                <a:latin typeface="Times New Roman" panose="02020603050405020304" pitchFamily="18" charset="0"/>
              </a:rPr>
              <a:t>拱极星</a:t>
            </a:r>
            <a:r>
              <a:rPr lang="zh-CN" altLang="en-US" dirty="0">
                <a:latin typeface="Times New Roman" panose="02020603050405020304" pitchFamily="18" charset="0"/>
              </a:rPr>
              <a:t>：靠近南北天极</a:t>
            </a:r>
            <a:r>
              <a:rPr lang="zh-CN" altLang="en-US" dirty="0" smtClean="0">
                <a:latin typeface="Times New Roman" panose="02020603050405020304" pitchFamily="18" charset="0"/>
              </a:rPr>
              <a:t>，分别在南北半球看时，不升不落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8070" name="Line 7"/>
          <p:cNvSpPr>
            <a:spLocks noChangeShapeType="1"/>
          </p:cNvSpPr>
          <p:nvPr/>
        </p:nvSpPr>
        <p:spPr bwMode="auto">
          <a:xfrm>
            <a:off x="3424687" y="1846522"/>
            <a:ext cx="1867393" cy="1206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太阳形 1"/>
          <p:cNvSpPr/>
          <p:nvPr/>
        </p:nvSpPr>
        <p:spPr bwMode="auto">
          <a:xfrm>
            <a:off x="7164288" y="1484784"/>
            <a:ext cx="482352" cy="482352"/>
          </a:xfrm>
          <a:prstGeom prst="su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华文行楷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07504" y="5307931"/>
            <a:ext cx="8659688" cy="122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800" kern="1200">
                <a:solidFill>
                  <a:schemeClr val="bg1"/>
                </a:solidFill>
                <a:latin typeface="楷体_GB2312" charset="0"/>
                <a:ea typeface="楷体_GB2312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楷体_GB2312" charset="0"/>
                <a:ea typeface="楷体_GB2312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chemeClr val="bg1"/>
                </a:solidFill>
                <a:latin typeface="楷体_GB2312" charset="0"/>
                <a:ea typeface="楷体_GB2312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chemeClr val="bg1"/>
                </a:solidFill>
                <a:latin typeface="楷体_GB2312" charset="0"/>
                <a:ea typeface="楷体_GB231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dirty="0" smtClean="0"/>
              <a:t>在北半球的人永远看不到接近南天极的星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在南半球的人永远看不到接近北天极的星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9" grpId="0" animBg="1"/>
      <p:bldP spid="2" grpId="0" animBg="1"/>
      <p:bldP spid="8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14375" y="142875"/>
            <a:ext cx="8105775" cy="762000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在北极</a:t>
            </a:r>
          </a:p>
        </p:txBody>
      </p:sp>
      <p:pic>
        <p:nvPicPr>
          <p:cNvPr id="91139" name="Picture 3" descr="celsph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703263"/>
            <a:ext cx="5183188" cy="589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650875" y="774700"/>
            <a:ext cx="3208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天顶=北天极 </a:t>
            </a:r>
            <a:r>
              <a:rPr lang="en-US" altLang="zh-CN" sz="2800">
                <a:solidFill>
                  <a:srgbClr val="FF0000"/>
                </a:solidFill>
                <a:latin typeface="Arial" panose="020B0604020202020204" pitchFamily="34" charset="0"/>
              </a:rPr>
              <a:t>NCP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387350" y="1924050"/>
            <a:ext cx="3005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地平线圈=天赤道</a:t>
            </a: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5672138" y="2293938"/>
            <a:ext cx="220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rgbClr val="FFCC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3" name="Text Box 7"/>
          <p:cNvSpPr txBox="1">
            <a:spLocks noChangeArrowheads="1"/>
          </p:cNvSpPr>
          <p:nvPr/>
        </p:nvSpPr>
        <p:spPr bwMode="auto">
          <a:xfrm>
            <a:off x="6478588" y="1628775"/>
            <a:ext cx="1446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地(天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</a:rPr>
              <a:t>轴</a:t>
            </a:r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H="1" flipV="1">
            <a:off x="4294188" y="1443038"/>
            <a:ext cx="2293937" cy="3698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145" name="Text Box 11"/>
          <p:cNvSpPr txBox="1">
            <a:spLocks noChangeArrowheads="1"/>
          </p:cNvSpPr>
          <p:nvPr/>
        </p:nvSpPr>
        <p:spPr bwMode="auto">
          <a:xfrm>
            <a:off x="4648200" y="3754438"/>
            <a:ext cx="4124325" cy="954087"/>
          </a:xfrm>
          <a:prstGeom prst="rect">
            <a:avLst/>
          </a:prstGeom>
          <a:noFill/>
          <a:ln w="2857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所有星星沿与地平面平行的圆轨迹运行，从不下落</a:t>
            </a:r>
          </a:p>
        </p:txBody>
      </p:sp>
      <p:sp>
        <p:nvSpPr>
          <p:cNvPr id="91146" name="AutoShape 12"/>
          <p:cNvSpPr>
            <a:spLocks/>
          </p:cNvSpPr>
          <p:nvPr/>
        </p:nvSpPr>
        <p:spPr bwMode="auto">
          <a:xfrm>
            <a:off x="4184650" y="744538"/>
            <a:ext cx="325438" cy="295275"/>
          </a:xfrm>
          <a:custGeom>
            <a:avLst/>
            <a:gdLst>
              <a:gd name="T0" fmla="*/ 0 w 325438"/>
              <a:gd name="T1" fmla="*/ 112785 h 295275"/>
              <a:gd name="T2" fmla="*/ 124307 w 325438"/>
              <a:gd name="T3" fmla="*/ 112786 h 295275"/>
              <a:gd name="T4" fmla="*/ 162719 w 325438"/>
              <a:gd name="T5" fmla="*/ 0 h 295275"/>
              <a:gd name="T6" fmla="*/ 201131 w 325438"/>
              <a:gd name="T7" fmla="*/ 112786 h 295275"/>
              <a:gd name="T8" fmla="*/ 325438 w 325438"/>
              <a:gd name="T9" fmla="*/ 112785 h 295275"/>
              <a:gd name="T10" fmla="*/ 224871 w 325438"/>
              <a:gd name="T11" fmla="*/ 182489 h 295275"/>
              <a:gd name="T12" fmla="*/ 263285 w 325438"/>
              <a:gd name="T13" fmla="*/ 295274 h 295275"/>
              <a:gd name="T14" fmla="*/ 162719 w 325438"/>
              <a:gd name="T15" fmla="*/ 225568 h 295275"/>
              <a:gd name="T16" fmla="*/ 62153 w 325438"/>
              <a:gd name="T17" fmla="*/ 295274 h 295275"/>
              <a:gd name="T18" fmla="*/ 100567 w 325438"/>
              <a:gd name="T19" fmla="*/ 182489 h 2952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100567 w 325438"/>
              <a:gd name="T31" fmla="*/ 112786 h 295275"/>
              <a:gd name="T32" fmla="*/ 224871 w 325438"/>
              <a:gd name="T33" fmla="*/ 225568 h 2952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5438" h="295275">
                <a:moveTo>
                  <a:pt x="0" y="112785"/>
                </a:moveTo>
                <a:lnTo>
                  <a:pt x="124307" y="112786"/>
                </a:lnTo>
                <a:lnTo>
                  <a:pt x="162719" y="0"/>
                </a:lnTo>
                <a:lnTo>
                  <a:pt x="201131" y="112786"/>
                </a:lnTo>
                <a:lnTo>
                  <a:pt x="325438" y="112785"/>
                </a:lnTo>
                <a:lnTo>
                  <a:pt x="224871" y="182489"/>
                </a:lnTo>
                <a:lnTo>
                  <a:pt x="263285" y="295274"/>
                </a:lnTo>
                <a:lnTo>
                  <a:pt x="162719" y="225568"/>
                </a:lnTo>
                <a:lnTo>
                  <a:pt x="62153" y="295274"/>
                </a:lnTo>
                <a:lnTo>
                  <a:pt x="100567" y="182489"/>
                </a:lnTo>
                <a:lnTo>
                  <a:pt x="0" y="112785"/>
                </a:lnTo>
                <a:close/>
              </a:path>
            </a:pathLst>
          </a:custGeom>
          <a:solidFill>
            <a:schemeClr val="accent1"/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7" name="Text Box 13"/>
          <p:cNvSpPr txBox="1">
            <a:spLocks noChangeArrowheads="1"/>
          </p:cNvSpPr>
          <p:nvPr/>
        </p:nvSpPr>
        <p:spPr bwMode="auto">
          <a:xfrm>
            <a:off x="5207000" y="804863"/>
            <a:ext cx="2365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头顶北极星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47935"/>
            <a:ext cx="7772400" cy="762000"/>
          </a:xfrm>
        </p:spPr>
        <p:txBody>
          <a:bodyPr/>
          <a:lstStyle/>
          <a:p>
            <a:pPr algn="l" eaLnBrk="1" hangingPunct="1"/>
            <a:r>
              <a:rPr lang="zh-CN" altLang="en-US" sz="4400" b="0" dirty="0" smtClean="0"/>
              <a:t>在北半球中纬度</a:t>
            </a:r>
            <a:endParaRPr lang="en-US" altLang="zh-CN" sz="4400" b="0" dirty="0" smtClean="0"/>
          </a:p>
        </p:txBody>
      </p:sp>
      <p:pic>
        <p:nvPicPr>
          <p:cNvPr id="93187" name="Picture 3" descr="celsph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73" y="909935"/>
            <a:ext cx="5130557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Text Box 5"/>
          <p:cNvSpPr txBox="1">
            <a:spLocks noChangeArrowheads="1"/>
          </p:cNvSpPr>
          <p:nvPr/>
        </p:nvSpPr>
        <p:spPr bwMode="auto">
          <a:xfrm>
            <a:off x="145595" y="2672916"/>
            <a:ext cx="2080858" cy="2062103"/>
          </a:xfrm>
          <a:prstGeom prst="rect">
            <a:avLst/>
          </a:prstGeom>
          <a:noFill/>
          <a:ln w="762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天赤道面与地平面夹角 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= 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90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度-纬度</a:t>
            </a:r>
          </a:p>
        </p:txBody>
      </p:sp>
      <p:sp>
        <p:nvSpPr>
          <p:cNvPr id="93189" name="Line 6"/>
          <p:cNvSpPr>
            <a:spLocks noChangeShapeType="1"/>
          </p:cNvSpPr>
          <p:nvPr/>
        </p:nvSpPr>
        <p:spPr bwMode="auto">
          <a:xfrm flipV="1">
            <a:off x="2205233" y="2060848"/>
            <a:ext cx="2123298" cy="1224136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0" name="Line 7"/>
          <p:cNvSpPr>
            <a:spLocks noChangeShapeType="1"/>
          </p:cNvSpPr>
          <p:nvPr/>
        </p:nvSpPr>
        <p:spPr bwMode="auto">
          <a:xfrm>
            <a:off x="3786692" y="1021976"/>
            <a:ext cx="979394" cy="41960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91" name="Text Box 8"/>
          <p:cNvSpPr txBox="1">
            <a:spLocks noChangeArrowheads="1"/>
          </p:cNvSpPr>
          <p:nvPr/>
        </p:nvSpPr>
        <p:spPr bwMode="auto">
          <a:xfrm>
            <a:off x="7418511" y="934512"/>
            <a:ext cx="1553522" cy="1569660"/>
          </a:xfrm>
          <a:prstGeom prst="rect">
            <a:avLst/>
          </a:prstGeom>
          <a:noFill/>
          <a:ln w="762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北天极高度 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= 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纬度</a:t>
            </a:r>
          </a:p>
        </p:txBody>
      </p:sp>
      <p:sp>
        <p:nvSpPr>
          <p:cNvPr id="93192" name="Line 9"/>
          <p:cNvSpPr>
            <a:spLocks noChangeShapeType="1"/>
          </p:cNvSpPr>
          <p:nvPr/>
        </p:nvSpPr>
        <p:spPr bwMode="auto">
          <a:xfrm flipH="1">
            <a:off x="5148064" y="1719342"/>
            <a:ext cx="2272606" cy="395199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3952492" y="1441581"/>
            <a:ext cx="813594" cy="9072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/>
        </p:nvCxnSpPr>
        <p:spPr bwMode="auto">
          <a:xfrm>
            <a:off x="3563888" y="2348880"/>
            <a:ext cx="218025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AutoShape 12"/>
          <p:cNvSpPr>
            <a:spLocks/>
          </p:cNvSpPr>
          <p:nvPr/>
        </p:nvSpPr>
        <p:spPr bwMode="auto">
          <a:xfrm>
            <a:off x="5292080" y="1293943"/>
            <a:ext cx="325438" cy="295275"/>
          </a:xfrm>
          <a:custGeom>
            <a:avLst/>
            <a:gdLst>
              <a:gd name="T0" fmla="*/ 0 w 325438"/>
              <a:gd name="T1" fmla="*/ 112785 h 295275"/>
              <a:gd name="T2" fmla="*/ 124307 w 325438"/>
              <a:gd name="T3" fmla="*/ 112786 h 295275"/>
              <a:gd name="T4" fmla="*/ 162719 w 325438"/>
              <a:gd name="T5" fmla="*/ 0 h 295275"/>
              <a:gd name="T6" fmla="*/ 201131 w 325438"/>
              <a:gd name="T7" fmla="*/ 112786 h 295275"/>
              <a:gd name="T8" fmla="*/ 325438 w 325438"/>
              <a:gd name="T9" fmla="*/ 112785 h 295275"/>
              <a:gd name="T10" fmla="*/ 224871 w 325438"/>
              <a:gd name="T11" fmla="*/ 182489 h 295275"/>
              <a:gd name="T12" fmla="*/ 263285 w 325438"/>
              <a:gd name="T13" fmla="*/ 295274 h 295275"/>
              <a:gd name="T14" fmla="*/ 162719 w 325438"/>
              <a:gd name="T15" fmla="*/ 225568 h 295275"/>
              <a:gd name="T16" fmla="*/ 62153 w 325438"/>
              <a:gd name="T17" fmla="*/ 295274 h 295275"/>
              <a:gd name="T18" fmla="*/ 100567 w 325438"/>
              <a:gd name="T19" fmla="*/ 182489 h 2952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100567 w 325438"/>
              <a:gd name="T31" fmla="*/ 112786 h 295275"/>
              <a:gd name="T32" fmla="*/ 224871 w 325438"/>
              <a:gd name="T33" fmla="*/ 225568 h 2952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5438" h="295275">
                <a:moveTo>
                  <a:pt x="0" y="112785"/>
                </a:moveTo>
                <a:lnTo>
                  <a:pt x="124307" y="112786"/>
                </a:lnTo>
                <a:lnTo>
                  <a:pt x="162719" y="0"/>
                </a:lnTo>
                <a:lnTo>
                  <a:pt x="201131" y="112786"/>
                </a:lnTo>
                <a:lnTo>
                  <a:pt x="325438" y="112785"/>
                </a:lnTo>
                <a:lnTo>
                  <a:pt x="224871" y="182489"/>
                </a:lnTo>
                <a:lnTo>
                  <a:pt x="263285" y="295274"/>
                </a:lnTo>
                <a:lnTo>
                  <a:pt x="162719" y="225568"/>
                </a:lnTo>
                <a:lnTo>
                  <a:pt x="62153" y="295274"/>
                </a:lnTo>
                <a:lnTo>
                  <a:pt x="100567" y="182489"/>
                </a:lnTo>
                <a:lnTo>
                  <a:pt x="0" y="112785"/>
                </a:lnTo>
                <a:close/>
              </a:path>
            </a:pathLst>
          </a:custGeom>
          <a:solidFill>
            <a:schemeClr val="accent1"/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6700" y="404664"/>
            <a:ext cx="8763000" cy="287044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北天极的高度</a:t>
            </a:r>
            <a:r>
              <a:rPr lang="zh-CN" altLang="en-US" dirty="0" smtClean="0"/>
              <a:t>（与</a:t>
            </a:r>
            <a:r>
              <a:rPr lang="zh-CN" altLang="en-US" dirty="0"/>
              <a:t>地平面的</a:t>
            </a:r>
            <a:r>
              <a:rPr lang="zh-CN" altLang="en-US" dirty="0" smtClean="0"/>
              <a:t>夹角）</a:t>
            </a:r>
            <a:r>
              <a:rPr lang="en-US" altLang="zh-CN" dirty="0" smtClean="0"/>
              <a:t>= </a:t>
            </a:r>
            <a:r>
              <a:rPr lang="zh-CN" altLang="en-US" dirty="0" smtClean="0"/>
              <a:t>北半球观测</a:t>
            </a:r>
            <a:r>
              <a:rPr lang="zh-CN" altLang="en-US" dirty="0"/>
              <a:t>者所在的</a:t>
            </a:r>
            <a:r>
              <a:rPr lang="zh-CN" altLang="en-US" dirty="0" smtClean="0"/>
              <a:t>地理纬度</a:t>
            </a:r>
            <a:endParaRPr lang="en-US" altLang="zh-CN" dirty="0" smtClean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Times New Roman" panose="02020603050405020304" pitchFamily="18" charset="0"/>
              </a:rPr>
              <a:t>中等亮度的</a:t>
            </a:r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北极星</a:t>
            </a:r>
            <a:r>
              <a:rPr lang="zh-CN" altLang="en-US" dirty="0" smtClean="0">
                <a:latin typeface="Times New Roman" panose="02020603050405020304" pitchFamily="18" charset="0"/>
              </a:rPr>
              <a:t>最</a:t>
            </a:r>
            <a:r>
              <a:rPr lang="zh-CN" altLang="en-US" dirty="0">
                <a:latin typeface="Times New Roman" panose="02020603050405020304" pitchFamily="18" charset="0"/>
              </a:rPr>
              <a:t>靠近北天极，似乎静止不</a:t>
            </a:r>
            <a:r>
              <a:rPr lang="zh-CN" altLang="en-US" dirty="0" smtClean="0">
                <a:latin typeface="Times New Roman" panose="02020603050405020304" pitchFamily="18" charset="0"/>
              </a:rPr>
              <a:t>动，为北半球的居民指引方向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在北京，北极星在“正北”离地面约</a:t>
            </a:r>
            <a:r>
              <a:rPr lang="en-US" altLang="zh-CN" dirty="0" smtClean="0"/>
              <a:t>40</a:t>
            </a:r>
            <a:r>
              <a:rPr lang="zh-CN" altLang="en-US" dirty="0" smtClean="0"/>
              <a:t>度高</a:t>
            </a:r>
          </a:p>
        </p:txBody>
      </p:sp>
      <p:pic>
        <p:nvPicPr>
          <p:cNvPr id="79876" name="Picture 4" descr="latitu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12976"/>
            <a:ext cx="5714996" cy="346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4189430" y="5691424"/>
            <a:ext cx="1600200" cy="654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地赤道</a:t>
            </a:r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 flipV="1">
            <a:off x="5583739" y="5747905"/>
            <a:ext cx="1159456" cy="26351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879" name="Text Box 8"/>
          <p:cNvSpPr txBox="1">
            <a:spLocks noChangeArrowheads="1"/>
          </p:cNvSpPr>
          <p:nvPr/>
        </p:nvSpPr>
        <p:spPr bwMode="auto">
          <a:xfrm>
            <a:off x="274371" y="3933056"/>
            <a:ext cx="3095625" cy="1566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</a:rPr>
              <a:t>北京：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</a:rPr>
              <a:t>东经116度22分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</a:rPr>
              <a:t>北纬39度58分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512" y="836712"/>
            <a:ext cx="8763000" cy="51276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天赤道平面与地平面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夹角 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= 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90 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度 - 观测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者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所在位置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的地理纬度</a:t>
            </a:r>
            <a:endParaRPr lang="en-US" altLang="zh-CN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在地球上无论何时何地（南北极</a:t>
            </a:r>
            <a:r>
              <a:rPr lang="zh-CN" altLang="en-US" dirty="0">
                <a:latin typeface="Arial" panose="020B0604020202020204" pitchFamily="34" charset="0"/>
              </a:rPr>
              <a:t>除外</a:t>
            </a:r>
            <a:r>
              <a:rPr lang="zh-CN" altLang="en-US" dirty="0" smtClean="0">
                <a:latin typeface="Arial" panose="020B0604020202020204" pitchFamily="34" charset="0"/>
              </a:rPr>
              <a:t>）：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天赤道总是与地平面精确地相交于正东正西方向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总能看到1/2天赤道</a:t>
            </a:r>
            <a:endParaRPr lang="en-US" altLang="zh-CN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 eaLnBrk="1" hangingPunct="1"/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在地球两极，天赤道=地平线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99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764704"/>
            <a:ext cx="8763000" cy="51276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所有星星沿着与天赤道面平行的路径由东向西运行。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天体周日视运行的星轨平面与地平面的夹角为：</a:t>
            </a:r>
          </a:p>
          <a:p>
            <a:pPr lvl="1" eaLnBrk="1" hangingPunct="1"/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 90 度 - 观测者所在地理位置的纬度</a:t>
            </a:r>
            <a:endParaRPr lang="en-US" altLang="zh-CN" sz="3200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=</a:t>
            </a:r>
            <a:r>
              <a:rPr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</a:rPr>
              <a:t>天赤道面与地面的夹角）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在北京：向东看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3479" y="1068238"/>
            <a:ext cx="8463117" cy="1270001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天体从东（偏北或偏南，取决于天体的位置）方向升起</a:t>
            </a:r>
          </a:p>
        </p:txBody>
      </p:sp>
      <p:sp>
        <p:nvSpPr>
          <p:cNvPr id="95236" name="Line 5"/>
          <p:cNvSpPr>
            <a:spLocks noChangeShapeType="1"/>
          </p:cNvSpPr>
          <p:nvPr/>
        </p:nvSpPr>
        <p:spPr bwMode="auto">
          <a:xfrm flipV="1">
            <a:off x="7329488" y="2773363"/>
            <a:ext cx="806450" cy="7127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37" name="Line 6"/>
          <p:cNvSpPr>
            <a:spLocks noChangeShapeType="1"/>
          </p:cNvSpPr>
          <p:nvPr/>
        </p:nvSpPr>
        <p:spPr bwMode="auto">
          <a:xfrm flipV="1">
            <a:off x="1362075" y="4864100"/>
            <a:ext cx="806450" cy="7127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38" name="Line 7"/>
          <p:cNvSpPr>
            <a:spLocks noChangeShapeType="1"/>
          </p:cNvSpPr>
          <p:nvPr/>
        </p:nvSpPr>
        <p:spPr bwMode="auto">
          <a:xfrm flipV="1">
            <a:off x="3094038" y="2257425"/>
            <a:ext cx="806450" cy="7127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39" name="Line 8"/>
          <p:cNvSpPr>
            <a:spLocks noChangeShapeType="1"/>
          </p:cNvSpPr>
          <p:nvPr/>
        </p:nvSpPr>
        <p:spPr bwMode="auto">
          <a:xfrm flipV="1">
            <a:off x="1263650" y="3865563"/>
            <a:ext cx="806450" cy="7127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0" name="Line 9"/>
          <p:cNvSpPr>
            <a:spLocks noChangeShapeType="1"/>
          </p:cNvSpPr>
          <p:nvPr/>
        </p:nvSpPr>
        <p:spPr bwMode="auto">
          <a:xfrm flipV="1">
            <a:off x="7180263" y="1974850"/>
            <a:ext cx="806450" cy="7127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1" name="Line 10"/>
          <p:cNvSpPr>
            <a:spLocks noChangeShapeType="1"/>
          </p:cNvSpPr>
          <p:nvPr/>
        </p:nvSpPr>
        <p:spPr bwMode="auto">
          <a:xfrm flipV="1">
            <a:off x="2497138" y="4327525"/>
            <a:ext cx="806450" cy="7127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2" name="Line 11"/>
          <p:cNvSpPr>
            <a:spLocks noChangeShapeType="1"/>
          </p:cNvSpPr>
          <p:nvPr/>
        </p:nvSpPr>
        <p:spPr bwMode="auto">
          <a:xfrm flipV="1">
            <a:off x="3843338" y="3424238"/>
            <a:ext cx="806450" cy="7127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3" name="Line 12"/>
          <p:cNvSpPr>
            <a:spLocks noChangeShapeType="1"/>
          </p:cNvSpPr>
          <p:nvPr/>
        </p:nvSpPr>
        <p:spPr bwMode="auto">
          <a:xfrm flipV="1">
            <a:off x="4662488" y="2292350"/>
            <a:ext cx="806450" cy="7127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4" name="Line 13"/>
          <p:cNvSpPr>
            <a:spLocks noChangeShapeType="1"/>
          </p:cNvSpPr>
          <p:nvPr/>
        </p:nvSpPr>
        <p:spPr bwMode="auto">
          <a:xfrm flipV="1">
            <a:off x="5218113" y="3746500"/>
            <a:ext cx="806450" cy="7127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5" name="Line 14"/>
          <p:cNvSpPr>
            <a:spLocks noChangeShapeType="1"/>
          </p:cNvSpPr>
          <p:nvPr/>
        </p:nvSpPr>
        <p:spPr bwMode="auto">
          <a:xfrm flipV="1">
            <a:off x="3276600" y="4903788"/>
            <a:ext cx="806450" cy="7127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6" name="Line 15"/>
          <p:cNvSpPr>
            <a:spLocks noChangeShapeType="1"/>
          </p:cNvSpPr>
          <p:nvPr/>
        </p:nvSpPr>
        <p:spPr bwMode="auto">
          <a:xfrm flipV="1">
            <a:off x="5986463" y="3538538"/>
            <a:ext cx="806450" cy="7127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7" name="Line 16"/>
          <p:cNvSpPr>
            <a:spLocks noChangeShapeType="1"/>
          </p:cNvSpPr>
          <p:nvPr/>
        </p:nvSpPr>
        <p:spPr bwMode="auto">
          <a:xfrm flipV="1">
            <a:off x="5581650" y="4405313"/>
            <a:ext cx="806450" cy="7127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8" name="Line 17"/>
          <p:cNvSpPr>
            <a:spLocks noChangeShapeType="1"/>
          </p:cNvSpPr>
          <p:nvPr/>
        </p:nvSpPr>
        <p:spPr bwMode="auto">
          <a:xfrm flipV="1">
            <a:off x="5919788" y="2773363"/>
            <a:ext cx="806450" cy="7127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49" name="Line 18"/>
          <p:cNvSpPr>
            <a:spLocks noChangeShapeType="1"/>
          </p:cNvSpPr>
          <p:nvPr/>
        </p:nvSpPr>
        <p:spPr bwMode="auto">
          <a:xfrm flipV="1">
            <a:off x="1795463" y="2693988"/>
            <a:ext cx="806450" cy="7127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50" name="Line 19"/>
          <p:cNvSpPr>
            <a:spLocks noChangeShapeType="1"/>
          </p:cNvSpPr>
          <p:nvPr/>
        </p:nvSpPr>
        <p:spPr bwMode="auto">
          <a:xfrm flipV="1">
            <a:off x="6799263" y="3698875"/>
            <a:ext cx="806450" cy="7127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51" name="Line 20"/>
          <p:cNvSpPr>
            <a:spLocks noChangeShapeType="1"/>
          </p:cNvSpPr>
          <p:nvPr/>
        </p:nvSpPr>
        <p:spPr bwMode="auto">
          <a:xfrm flipV="1">
            <a:off x="2100263" y="2998788"/>
            <a:ext cx="806450" cy="7127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52" name="Line 21"/>
          <p:cNvSpPr>
            <a:spLocks noChangeShapeType="1"/>
          </p:cNvSpPr>
          <p:nvPr/>
        </p:nvSpPr>
        <p:spPr bwMode="auto">
          <a:xfrm flipV="1">
            <a:off x="4114800" y="3886200"/>
            <a:ext cx="806450" cy="7127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53" name="Line 22"/>
          <p:cNvSpPr>
            <a:spLocks noChangeShapeType="1"/>
          </p:cNvSpPr>
          <p:nvPr/>
        </p:nvSpPr>
        <p:spPr bwMode="auto">
          <a:xfrm flipV="1">
            <a:off x="3614738" y="2714625"/>
            <a:ext cx="806450" cy="7127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54" name="Line 24"/>
          <p:cNvSpPr>
            <a:spLocks noChangeShapeType="1"/>
          </p:cNvSpPr>
          <p:nvPr/>
        </p:nvSpPr>
        <p:spPr bwMode="auto">
          <a:xfrm flipV="1">
            <a:off x="712788" y="5534025"/>
            <a:ext cx="7594600" cy="4603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255" name="Text Box 25"/>
          <p:cNvSpPr txBox="1">
            <a:spLocks noChangeArrowheads="1"/>
          </p:cNvSpPr>
          <p:nvPr/>
        </p:nvSpPr>
        <p:spPr bwMode="auto">
          <a:xfrm>
            <a:off x="4067175" y="4941888"/>
            <a:ext cx="2089150" cy="617537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CC00"/>
                </a:solidFill>
              </a:rPr>
              <a:t>90度-纬度</a:t>
            </a:r>
          </a:p>
        </p:txBody>
      </p:sp>
      <p:sp>
        <p:nvSpPr>
          <p:cNvPr id="95256" name="Text Box 26"/>
          <p:cNvSpPr txBox="1">
            <a:spLocks noChangeArrowheads="1"/>
          </p:cNvSpPr>
          <p:nvPr/>
        </p:nvSpPr>
        <p:spPr bwMode="auto">
          <a:xfrm>
            <a:off x="7392988" y="4899025"/>
            <a:ext cx="1301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FFCC00"/>
                </a:solidFill>
              </a:rPr>
              <a:t>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在北京：向西看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9117" y="1085850"/>
            <a:ext cx="8500366" cy="112077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天体向西（偏</a:t>
            </a:r>
            <a:r>
              <a:rPr lang="zh-CN" altLang="en-US" dirty="0"/>
              <a:t>北或偏南，取决于天体的位置）</a:t>
            </a:r>
            <a:r>
              <a:rPr lang="zh-CN" altLang="en-US" dirty="0" smtClean="0"/>
              <a:t>方向落下</a:t>
            </a:r>
          </a:p>
        </p:txBody>
      </p:sp>
      <p:sp>
        <p:nvSpPr>
          <p:cNvPr id="97284" name="Line 4"/>
          <p:cNvSpPr>
            <a:spLocks noChangeShapeType="1"/>
          </p:cNvSpPr>
          <p:nvPr/>
        </p:nvSpPr>
        <p:spPr bwMode="auto">
          <a:xfrm>
            <a:off x="2946400" y="2990850"/>
            <a:ext cx="1084263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5" name="Line 5"/>
          <p:cNvSpPr>
            <a:spLocks noChangeShapeType="1"/>
          </p:cNvSpPr>
          <p:nvPr/>
        </p:nvSpPr>
        <p:spPr bwMode="auto">
          <a:xfrm>
            <a:off x="3295650" y="2347120"/>
            <a:ext cx="1084263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6" name="Line 6"/>
          <p:cNvSpPr>
            <a:spLocks noChangeShapeType="1"/>
          </p:cNvSpPr>
          <p:nvPr/>
        </p:nvSpPr>
        <p:spPr bwMode="auto">
          <a:xfrm>
            <a:off x="2211388" y="2924175"/>
            <a:ext cx="1084262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7" name="Line 7"/>
          <p:cNvSpPr>
            <a:spLocks noChangeShapeType="1"/>
          </p:cNvSpPr>
          <p:nvPr/>
        </p:nvSpPr>
        <p:spPr bwMode="auto">
          <a:xfrm>
            <a:off x="2332038" y="3163888"/>
            <a:ext cx="1084262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8" name="Line 8"/>
          <p:cNvSpPr>
            <a:spLocks noChangeShapeType="1"/>
          </p:cNvSpPr>
          <p:nvPr/>
        </p:nvSpPr>
        <p:spPr bwMode="auto">
          <a:xfrm>
            <a:off x="2282825" y="3398838"/>
            <a:ext cx="1084263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89" name="Line 9"/>
          <p:cNvSpPr>
            <a:spLocks noChangeShapeType="1"/>
          </p:cNvSpPr>
          <p:nvPr/>
        </p:nvSpPr>
        <p:spPr bwMode="auto">
          <a:xfrm>
            <a:off x="3475038" y="3690938"/>
            <a:ext cx="1084262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0" name="Line 10"/>
          <p:cNvSpPr>
            <a:spLocks noChangeShapeType="1"/>
          </p:cNvSpPr>
          <p:nvPr/>
        </p:nvSpPr>
        <p:spPr bwMode="auto">
          <a:xfrm>
            <a:off x="2667000" y="4029075"/>
            <a:ext cx="1084263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1" name="Line 11"/>
          <p:cNvSpPr>
            <a:spLocks noChangeShapeType="1"/>
          </p:cNvSpPr>
          <p:nvPr/>
        </p:nvSpPr>
        <p:spPr bwMode="auto">
          <a:xfrm>
            <a:off x="3500438" y="4259263"/>
            <a:ext cx="1084262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2" name="Line 12"/>
          <p:cNvSpPr>
            <a:spLocks noChangeShapeType="1"/>
          </p:cNvSpPr>
          <p:nvPr/>
        </p:nvSpPr>
        <p:spPr bwMode="auto">
          <a:xfrm>
            <a:off x="1512888" y="3513138"/>
            <a:ext cx="1084262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3" name="Line 13"/>
          <p:cNvSpPr>
            <a:spLocks noChangeShapeType="1"/>
          </p:cNvSpPr>
          <p:nvPr/>
        </p:nvSpPr>
        <p:spPr bwMode="auto">
          <a:xfrm>
            <a:off x="4703763" y="4440238"/>
            <a:ext cx="1084262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4" name="Line 14"/>
          <p:cNvSpPr>
            <a:spLocks noChangeShapeType="1"/>
          </p:cNvSpPr>
          <p:nvPr/>
        </p:nvSpPr>
        <p:spPr bwMode="auto">
          <a:xfrm>
            <a:off x="2082800" y="4576763"/>
            <a:ext cx="1084263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5" name="Line 15"/>
          <p:cNvSpPr>
            <a:spLocks noChangeShapeType="1"/>
          </p:cNvSpPr>
          <p:nvPr/>
        </p:nvSpPr>
        <p:spPr bwMode="auto">
          <a:xfrm>
            <a:off x="4079875" y="3163888"/>
            <a:ext cx="1084263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6" name="Line 16"/>
          <p:cNvSpPr>
            <a:spLocks noChangeShapeType="1"/>
          </p:cNvSpPr>
          <p:nvPr/>
        </p:nvSpPr>
        <p:spPr bwMode="auto">
          <a:xfrm>
            <a:off x="5083175" y="3967163"/>
            <a:ext cx="1084263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7" name="Line 17"/>
          <p:cNvSpPr>
            <a:spLocks noChangeShapeType="1"/>
          </p:cNvSpPr>
          <p:nvPr/>
        </p:nvSpPr>
        <p:spPr bwMode="auto">
          <a:xfrm>
            <a:off x="4773613" y="2557463"/>
            <a:ext cx="1084262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8" name="Line 18"/>
          <p:cNvSpPr>
            <a:spLocks noChangeShapeType="1"/>
          </p:cNvSpPr>
          <p:nvPr/>
        </p:nvSpPr>
        <p:spPr bwMode="auto">
          <a:xfrm>
            <a:off x="6492662" y="3378665"/>
            <a:ext cx="1084262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299" name="Line 19"/>
          <p:cNvSpPr>
            <a:spLocks noChangeShapeType="1"/>
          </p:cNvSpPr>
          <p:nvPr/>
        </p:nvSpPr>
        <p:spPr bwMode="auto">
          <a:xfrm>
            <a:off x="6269038" y="4084638"/>
            <a:ext cx="1084262" cy="619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300" name="Text Box 22"/>
          <p:cNvSpPr txBox="1">
            <a:spLocks noChangeArrowheads="1"/>
          </p:cNvSpPr>
          <p:nvPr/>
        </p:nvSpPr>
        <p:spPr bwMode="auto">
          <a:xfrm>
            <a:off x="8027988" y="4508500"/>
            <a:ext cx="11160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FFCC00"/>
                </a:solidFill>
              </a:rPr>
              <a:t>北</a:t>
            </a:r>
          </a:p>
        </p:txBody>
      </p:sp>
      <p:sp>
        <p:nvSpPr>
          <p:cNvPr id="97301" name="Line 23"/>
          <p:cNvSpPr>
            <a:spLocks noChangeShapeType="1"/>
          </p:cNvSpPr>
          <p:nvPr/>
        </p:nvSpPr>
        <p:spPr bwMode="auto">
          <a:xfrm flipV="1">
            <a:off x="914400" y="5192713"/>
            <a:ext cx="7608888" cy="3016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302" name="Text Box 24"/>
          <p:cNvSpPr txBox="1">
            <a:spLocks noChangeArrowheads="1"/>
          </p:cNvSpPr>
          <p:nvPr/>
        </p:nvSpPr>
        <p:spPr bwMode="auto">
          <a:xfrm>
            <a:off x="5724525" y="4581525"/>
            <a:ext cx="2089150" cy="617538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CC00"/>
                </a:solidFill>
              </a:rPr>
              <a:t>90度-纬度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在北京：向北看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19881" y="1062037"/>
            <a:ext cx="7853363" cy="68897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可见北极星和拱极星</a:t>
            </a:r>
          </a:p>
        </p:txBody>
      </p:sp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822325" y="2101850"/>
          <a:ext cx="7764463" cy="433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19" r:id="rId4" imgW="7747000" imgH="4318000" progId="MSDraw.Drawing.8.1">
                  <p:embed/>
                </p:oleObj>
              </mc:Choice>
              <mc:Fallback>
                <p:oleObj r:id="rId4" imgW="7747000" imgH="4318000" progId="MSDraw.Drawing.8.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2101850"/>
                        <a:ext cx="7764463" cy="433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3" name="Text Box 6"/>
          <p:cNvSpPr txBox="1">
            <a:spLocks noChangeArrowheads="1"/>
          </p:cNvSpPr>
          <p:nvPr/>
        </p:nvSpPr>
        <p:spPr bwMode="auto">
          <a:xfrm>
            <a:off x="5364163" y="2038350"/>
            <a:ext cx="1439862" cy="584200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0FF00"/>
                </a:solidFill>
              </a:rPr>
              <a:t>北天极</a:t>
            </a:r>
          </a:p>
        </p:txBody>
      </p:sp>
      <p:sp>
        <p:nvSpPr>
          <p:cNvPr id="99334" name="Line 7"/>
          <p:cNvSpPr>
            <a:spLocks noChangeShapeType="1"/>
          </p:cNvSpPr>
          <p:nvPr/>
        </p:nvSpPr>
        <p:spPr bwMode="auto">
          <a:xfrm flipH="1">
            <a:off x="4284428" y="2236004"/>
            <a:ext cx="1082675" cy="1219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5" name="Text Box 8"/>
          <p:cNvSpPr txBox="1">
            <a:spLocks noChangeArrowheads="1"/>
          </p:cNvSpPr>
          <p:nvPr/>
        </p:nvSpPr>
        <p:spPr bwMode="auto">
          <a:xfrm>
            <a:off x="8388350" y="4029075"/>
            <a:ext cx="368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CC00"/>
                </a:solidFill>
              </a:rPr>
              <a:t>东</a:t>
            </a:r>
          </a:p>
        </p:txBody>
      </p:sp>
      <p:sp>
        <p:nvSpPr>
          <p:cNvPr id="99336" name="AutoShape 9"/>
          <p:cNvSpPr>
            <a:spLocks noChangeArrowheads="1"/>
          </p:cNvSpPr>
          <p:nvPr/>
        </p:nvSpPr>
        <p:spPr bwMode="auto">
          <a:xfrm>
            <a:off x="4106863" y="3425825"/>
            <a:ext cx="279400" cy="309563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99337" name="Text Box 10"/>
          <p:cNvSpPr txBox="1">
            <a:spLocks noChangeArrowheads="1"/>
          </p:cNvSpPr>
          <p:nvPr/>
        </p:nvSpPr>
        <p:spPr bwMode="auto">
          <a:xfrm>
            <a:off x="2987675" y="3284538"/>
            <a:ext cx="1393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FFCC00"/>
                </a:solidFill>
              </a:rPr>
              <a:t>北极星</a:t>
            </a:r>
          </a:p>
        </p:txBody>
      </p:sp>
      <p:sp>
        <p:nvSpPr>
          <p:cNvPr id="99338" name="Text Box 12"/>
          <p:cNvSpPr txBox="1">
            <a:spLocks noChangeArrowheads="1"/>
          </p:cNvSpPr>
          <p:nvPr/>
        </p:nvSpPr>
        <p:spPr bwMode="auto">
          <a:xfrm>
            <a:off x="900113" y="5373688"/>
            <a:ext cx="77041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</a:rPr>
              <a:t>北极星</a:t>
            </a:r>
            <a:r>
              <a:rPr lang="zh-CN" altLang="en-US" dirty="0" smtClean="0">
                <a:latin typeface="Arial" panose="020B0604020202020204" pitchFamily="34" charset="0"/>
              </a:rPr>
              <a:t>（</a:t>
            </a:r>
            <a:r>
              <a:rPr lang="en-US" altLang="zh-CN" dirty="0" smtClean="0">
                <a:latin typeface="Arial" panose="020B0604020202020204" pitchFamily="34" charset="0"/>
              </a:rPr>
              <a:t>~</a:t>
            </a:r>
            <a:r>
              <a:rPr lang="zh-CN" altLang="en-US" dirty="0" smtClean="0">
                <a:latin typeface="Arial" panose="020B0604020202020204" pitchFamily="34" charset="0"/>
              </a:rPr>
              <a:t>北天极</a:t>
            </a:r>
            <a:r>
              <a:rPr lang="zh-CN" altLang="en-US" dirty="0">
                <a:latin typeface="Arial" panose="020B0604020202020204" pitchFamily="34" charset="0"/>
              </a:rPr>
              <a:t>）高度随地理纬度降低而降低。星星环绕北天极转圆圈</a:t>
            </a:r>
          </a:p>
        </p:txBody>
      </p:sp>
      <p:sp>
        <p:nvSpPr>
          <p:cNvPr id="99339" name="Line 13"/>
          <p:cNvSpPr>
            <a:spLocks noChangeShapeType="1"/>
          </p:cNvSpPr>
          <p:nvPr/>
        </p:nvSpPr>
        <p:spPr bwMode="auto">
          <a:xfrm>
            <a:off x="4259263" y="3735388"/>
            <a:ext cx="11112" cy="1222375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0" smtClean="0"/>
              <a:t>教材学习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Chapter 2</a:t>
            </a:r>
            <a:r>
              <a:rPr lang="zh-CN" altLang="en-US" dirty="0" smtClean="0">
                <a:latin typeface="Arial" panose="020B0604020202020204" pitchFamily="34" charset="0"/>
              </a:rPr>
              <a:t>：</a:t>
            </a:r>
            <a:r>
              <a:rPr lang="en-US" altLang="zh-CN" dirty="0" smtClean="0">
                <a:latin typeface="Arial" panose="020B0604020202020204" pitchFamily="34" charset="0"/>
              </a:rPr>
              <a:t>Patterns in the Sky—Motions of Earth</a:t>
            </a:r>
          </a:p>
          <a:p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APPENDIX 5</a:t>
            </a:r>
            <a:r>
              <a:rPr lang="zh-CN" altLang="en-US" dirty="0" smtClean="0">
                <a:latin typeface="Arial" panose="020B0604020202020204" pitchFamily="34" charset="0"/>
              </a:rPr>
              <a:t>：</a:t>
            </a:r>
            <a:r>
              <a:rPr lang="en-US" altLang="zh-CN" dirty="0" smtClean="0">
                <a:latin typeface="Arial" panose="020B0604020202020204" pitchFamily="34" charset="0"/>
              </a:rPr>
              <a:t>Nearest and Brightest Stars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APPENDIX 6</a:t>
            </a:r>
            <a:r>
              <a:rPr lang="zh-CN" altLang="en-US" dirty="0" smtClean="0">
                <a:latin typeface="Arial" panose="020B0604020202020204" pitchFamily="34" charset="0"/>
              </a:rPr>
              <a:t>：</a:t>
            </a:r>
            <a:r>
              <a:rPr lang="en-US" altLang="zh-CN" dirty="0" smtClean="0">
                <a:latin typeface="Arial" panose="020B0604020202020204" pitchFamily="34" charset="0"/>
              </a:rPr>
              <a:t>Observing the Sky</a:t>
            </a: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2483768" y="5805264"/>
            <a:ext cx="67687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北天极附近</a:t>
            </a:r>
            <a:r>
              <a:rPr lang="zh-CN" altLang="en-US" dirty="0" smtClean="0"/>
              <a:t>星星周日视运动的星轨</a:t>
            </a:r>
            <a:endParaRPr lang="zh-CN" altLang="en-US" dirty="0"/>
          </a:p>
        </p:txBody>
      </p:sp>
      <p:pic>
        <p:nvPicPr>
          <p:cNvPr id="103427" name="Picture 3" descr="CFHT-DomeNightNorth-Cuillandre-19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48680"/>
            <a:ext cx="68468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0547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5" y="197552"/>
            <a:ext cx="5220816" cy="348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 descr="_DSC3400''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55" y="3212976"/>
            <a:ext cx="5246050" cy="347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b="0" dirty="0" smtClean="0"/>
              <a:t>估计照片的曝光时长？</a:t>
            </a:r>
          </a:p>
        </p:txBody>
      </p:sp>
      <p:pic>
        <p:nvPicPr>
          <p:cNvPr id="107524" name="Picture 4" descr="U2707P2DT20110305110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74254"/>
            <a:ext cx="7405578" cy="494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0" name="Picture 6" descr="U2707P2DT201103051101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72" y="3645024"/>
            <a:ext cx="2081212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/>
              <a:t>延时摄影 </a:t>
            </a:r>
            <a:endParaRPr lang="zh-CN" altLang="en-US" b="0" dirty="0" smtClean="0"/>
          </a:p>
        </p:txBody>
      </p:sp>
      <p:pic>
        <p:nvPicPr>
          <p:cNvPr id="101380" name="Picture 4" descr="tr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6732587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5400"/>
            <a:ext cx="8509000" cy="6807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1560" y="2492896"/>
            <a:ext cx="360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+mn-ea"/>
                <a:ea typeface="+mn-ea"/>
              </a:rPr>
              <a:t>《</a:t>
            </a:r>
            <a:r>
              <a:rPr lang="zh-CN" altLang="en-US" sz="3200" dirty="0">
                <a:solidFill>
                  <a:srgbClr val="FFFF00"/>
                </a:solidFill>
                <a:latin typeface="+mn-ea"/>
                <a:ea typeface="+mn-ea"/>
              </a:rPr>
              <a:t>尔雅</a:t>
            </a:r>
            <a:r>
              <a:rPr lang="en-US" altLang="zh-CN" sz="3200" dirty="0">
                <a:solidFill>
                  <a:srgbClr val="FFFF00"/>
                </a:solidFill>
                <a:latin typeface="+mn-ea"/>
                <a:ea typeface="+mn-ea"/>
              </a:rPr>
              <a:t>·</a:t>
            </a:r>
            <a:r>
              <a:rPr lang="zh-CN" altLang="en-US" sz="3200" dirty="0">
                <a:solidFill>
                  <a:srgbClr val="FFFF00"/>
                </a:solidFill>
                <a:latin typeface="+mn-ea"/>
                <a:ea typeface="+mn-ea"/>
              </a:rPr>
              <a:t>释天</a:t>
            </a:r>
            <a:r>
              <a:rPr lang="en-US" altLang="zh-CN" sz="3200" dirty="0">
                <a:solidFill>
                  <a:srgbClr val="FFFF00"/>
                </a:solidFill>
                <a:latin typeface="+mn-ea"/>
                <a:ea typeface="+mn-ea"/>
              </a:rPr>
              <a:t>》</a:t>
            </a:r>
            <a:r>
              <a:rPr lang="zh-CN" altLang="en-US" sz="3200" dirty="0">
                <a:solidFill>
                  <a:srgbClr val="FFFF00"/>
                </a:solidFill>
                <a:latin typeface="+mn-ea"/>
                <a:ea typeface="+mn-ea"/>
              </a:rPr>
              <a:t>：“北极谓之</a:t>
            </a: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北辰”</a:t>
            </a:r>
            <a:endParaRPr lang="zh-CN" altLang="en-US" sz="3200" dirty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483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24744"/>
            <a:ext cx="5301630" cy="54440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528" y="404664"/>
            <a:ext cx="861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北极星是一个称为三合星的聚星（引力）系统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333037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8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153760"/>
            <a:ext cx="7772400" cy="762000"/>
          </a:xfrm>
        </p:spPr>
        <p:txBody>
          <a:bodyPr/>
          <a:lstStyle/>
          <a:p>
            <a:pPr algn="l" eaLnBrk="1" hangingPunct="1"/>
            <a:r>
              <a:rPr lang="zh-CN" altLang="en-US" b="0" dirty="0" smtClean="0"/>
              <a:t>在地球赤道上</a:t>
            </a:r>
          </a:p>
        </p:txBody>
      </p:sp>
      <p:pic>
        <p:nvPicPr>
          <p:cNvPr id="109571" name="Picture 3" descr="celsph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15464"/>
            <a:ext cx="5019675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323528" y="1340768"/>
            <a:ext cx="319405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所有星在地平面上</a:t>
            </a:r>
            <a:r>
              <a:rPr lang="en-US" altLang="zh-CN" dirty="0"/>
              <a:t>12</a:t>
            </a:r>
            <a:r>
              <a:rPr lang="zh-CN" altLang="en-US" dirty="0"/>
              <a:t>小时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所有星垂直于地平面升起和</a:t>
            </a:r>
            <a:r>
              <a:rPr lang="zh-CN" altLang="en-US" dirty="0" smtClean="0"/>
              <a:t>下落</a:t>
            </a:r>
            <a:endParaRPr lang="zh-CN" altLang="en-US" dirty="0"/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“可见所有星”</a:t>
            </a:r>
            <a:endParaRPr lang="en-US" altLang="zh-CN" dirty="0" smtClean="0"/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思考：太阳？</a:t>
            </a:r>
            <a:endParaRPr lang="zh-CN" altLang="en-US" dirty="0"/>
          </a:p>
        </p:txBody>
      </p:sp>
      <p:sp>
        <p:nvSpPr>
          <p:cNvPr id="5" name="AutoShape 12"/>
          <p:cNvSpPr>
            <a:spLocks/>
          </p:cNvSpPr>
          <p:nvPr/>
        </p:nvSpPr>
        <p:spPr bwMode="auto">
          <a:xfrm>
            <a:off x="7164288" y="2276872"/>
            <a:ext cx="325438" cy="295275"/>
          </a:xfrm>
          <a:custGeom>
            <a:avLst/>
            <a:gdLst>
              <a:gd name="T0" fmla="*/ 0 w 325438"/>
              <a:gd name="T1" fmla="*/ 112785 h 295275"/>
              <a:gd name="T2" fmla="*/ 124307 w 325438"/>
              <a:gd name="T3" fmla="*/ 112786 h 295275"/>
              <a:gd name="T4" fmla="*/ 162719 w 325438"/>
              <a:gd name="T5" fmla="*/ 0 h 295275"/>
              <a:gd name="T6" fmla="*/ 201131 w 325438"/>
              <a:gd name="T7" fmla="*/ 112786 h 295275"/>
              <a:gd name="T8" fmla="*/ 325438 w 325438"/>
              <a:gd name="T9" fmla="*/ 112785 h 295275"/>
              <a:gd name="T10" fmla="*/ 224871 w 325438"/>
              <a:gd name="T11" fmla="*/ 182489 h 295275"/>
              <a:gd name="T12" fmla="*/ 263285 w 325438"/>
              <a:gd name="T13" fmla="*/ 295274 h 295275"/>
              <a:gd name="T14" fmla="*/ 162719 w 325438"/>
              <a:gd name="T15" fmla="*/ 225568 h 295275"/>
              <a:gd name="T16" fmla="*/ 62153 w 325438"/>
              <a:gd name="T17" fmla="*/ 295274 h 295275"/>
              <a:gd name="T18" fmla="*/ 100567 w 325438"/>
              <a:gd name="T19" fmla="*/ 182489 h 2952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100567 w 325438"/>
              <a:gd name="T31" fmla="*/ 112786 h 295275"/>
              <a:gd name="T32" fmla="*/ 224871 w 325438"/>
              <a:gd name="T33" fmla="*/ 225568 h 2952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5438" h="295275">
                <a:moveTo>
                  <a:pt x="0" y="112785"/>
                </a:moveTo>
                <a:lnTo>
                  <a:pt x="124307" y="112786"/>
                </a:lnTo>
                <a:lnTo>
                  <a:pt x="162719" y="0"/>
                </a:lnTo>
                <a:lnTo>
                  <a:pt x="201131" y="112786"/>
                </a:lnTo>
                <a:lnTo>
                  <a:pt x="325438" y="112785"/>
                </a:lnTo>
                <a:lnTo>
                  <a:pt x="224871" y="182489"/>
                </a:lnTo>
                <a:lnTo>
                  <a:pt x="263285" y="295274"/>
                </a:lnTo>
                <a:lnTo>
                  <a:pt x="162719" y="225568"/>
                </a:lnTo>
                <a:lnTo>
                  <a:pt x="62153" y="295274"/>
                </a:lnTo>
                <a:lnTo>
                  <a:pt x="100567" y="182489"/>
                </a:lnTo>
                <a:lnTo>
                  <a:pt x="0" y="112785"/>
                </a:lnTo>
                <a:close/>
              </a:path>
            </a:pathLst>
          </a:custGeom>
          <a:solidFill>
            <a:schemeClr val="accent1"/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694" y="188640"/>
            <a:ext cx="8534400" cy="685800"/>
          </a:xfrm>
        </p:spPr>
        <p:txBody>
          <a:bodyPr/>
          <a:lstStyle/>
          <a:p>
            <a:r>
              <a:rPr lang="zh-CN" altLang="en-US" sz="3600" b="0" dirty="0"/>
              <a:t>南天极附近没有可见的南极星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874440"/>
            <a:ext cx="5679601" cy="39599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3" y="3536874"/>
            <a:ext cx="4762500" cy="30956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81787" y="4069024"/>
            <a:ext cx="864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0000"/>
                </a:solidFill>
              </a:rPr>
              <a:t>?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773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3" descr="startr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0013" cy="690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Text Box 4"/>
          <p:cNvSpPr txBox="1">
            <a:spLocks noChangeArrowheads="1"/>
          </p:cNvSpPr>
          <p:nvPr/>
        </p:nvSpPr>
        <p:spPr bwMode="auto">
          <a:xfrm>
            <a:off x="2365375" y="5303838"/>
            <a:ext cx="2814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algn="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CC00"/>
                </a:solidFill>
              </a:rPr>
              <a:t>南天极附近星星视运动轨迹</a:t>
            </a:r>
            <a:endParaRPr lang="zh-CN" altLang="en-US" dirty="0">
              <a:solidFill>
                <a:srgbClr val="00FF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1620" name="Line 5"/>
          <p:cNvSpPr>
            <a:spLocks noChangeShapeType="1"/>
          </p:cNvSpPr>
          <p:nvPr/>
        </p:nvSpPr>
        <p:spPr bwMode="auto">
          <a:xfrm flipH="1" flipV="1">
            <a:off x="2843213" y="2852738"/>
            <a:ext cx="432643" cy="2592486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思考题</a:t>
            </a:r>
          </a:p>
        </p:txBody>
      </p:sp>
      <p:sp>
        <p:nvSpPr>
          <p:cNvPr id="111623" name="TextBox 6"/>
          <p:cNvSpPr txBox="1">
            <a:spLocks noChangeArrowheads="1"/>
          </p:cNvSpPr>
          <p:nvPr/>
        </p:nvSpPr>
        <p:spPr bwMode="auto">
          <a:xfrm>
            <a:off x="971550" y="4508500"/>
            <a:ext cx="23764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英澳天文台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44378" y="1506776"/>
            <a:ext cx="3456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在南半球看到的天体的周日视运动？</a:t>
            </a:r>
            <a:endParaRPr lang="en-US" altLang="zh-CN" sz="32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同一纬度但不同经度的星空是否相同</a:t>
            </a:r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3</a:t>
            </a:r>
            <a:r>
              <a:rPr lang="zh-CN" altLang="en-US" sz="4400" dirty="0"/>
              <a:t>、地球公转：天体的周年视运动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1262" y="1196752"/>
            <a:ext cx="7377491" cy="426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55401" y="5458461"/>
            <a:ext cx="7769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地球公转（</a:t>
            </a:r>
            <a:r>
              <a:rPr lang="en-US" altLang="zh-CN" sz="3200" dirty="0" smtClean="0">
                <a:solidFill>
                  <a:schemeClr val="bg1"/>
                </a:solidFill>
                <a:latin typeface="+mn-ea"/>
                <a:ea typeface="+mn-ea"/>
              </a:rPr>
              <a:t>+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地球自转轴倾斜）是星辰周日视运动规律的变化（即</a:t>
            </a: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周年</a:t>
            </a:r>
            <a:r>
              <a:rPr lang="zh-CN" altLang="en-US" sz="3200" dirty="0">
                <a:solidFill>
                  <a:srgbClr val="FFFF00"/>
                </a:solidFill>
                <a:latin typeface="+mn-ea"/>
                <a:ea typeface="+mn-ea"/>
              </a:rPr>
              <a:t>视</a:t>
            </a: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运动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）原因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5410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678759"/>
          </a:xfrm>
        </p:spPr>
        <p:txBody>
          <a:bodyPr/>
          <a:lstStyle/>
          <a:p>
            <a:pPr lvl="0"/>
            <a:r>
              <a:rPr lang="zh-CN" altLang="zh-CN" sz="2800" dirty="0"/>
              <a:t>了解星座的基本知识；</a:t>
            </a:r>
          </a:p>
          <a:p>
            <a:pPr lvl="0"/>
            <a:r>
              <a:rPr lang="zh-CN" altLang="zh-CN" sz="2800" dirty="0"/>
              <a:t>理解天体的周日视运动规律及其成因，地球上不同地理纬度所看到的周日视运动的不同；</a:t>
            </a:r>
          </a:p>
          <a:p>
            <a:pPr lvl="0"/>
            <a:r>
              <a:rPr lang="zh-CN" altLang="zh-CN" sz="2800" dirty="0"/>
              <a:t>理解天体的周年视运动规律及其成因，理解一年四季的成因；</a:t>
            </a:r>
          </a:p>
          <a:p>
            <a:pPr lvl="0"/>
            <a:r>
              <a:rPr lang="zh-CN" altLang="zh-CN" sz="2800" dirty="0"/>
              <a:t>理解太阳日与恒星日、太阳时与恒星时及其成因，了解恒星时的计算方法及其作用；</a:t>
            </a:r>
          </a:p>
          <a:p>
            <a:pPr lvl="0"/>
            <a:r>
              <a:rPr lang="zh-CN" altLang="zh-CN" sz="2800" dirty="0"/>
              <a:t>了解天球坐标系，掌握赤道坐标系；</a:t>
            </a:r>
          </a:p>
          <a:p>
            <a:pPr lvl="0"/>
            <a:r>
              <a:rPr lang="zh-CN" altLang="zh-CN" sz="2800" dirty="0"/>
              <a:t>理解岁差及其成因；</a:t>
            </a:r>
          </a:p>
          <a:p>
            <a:pPr lvl="0"/>
            <a:r>
              <a:rPr lang="zh-CN" altLang="zh-CN" sz="2800" dirty="0"/>
              <a:t>理解月相及其成因；</a:t>
            </a:r>
          </a:p>
          <a:p>
            <a:pPr lvl="0"/>
            <a:r>
              <a:rPr lang="zh-CN" altLang="zh-CN" sz="2800" dirty="0"/>
              <a:t>理解日食、月食及其成因</a:t>
            </a:r>
            <a:r>
              <a:rPr lang="zh-CN" altLang="zh-CN" sz="2800" dirty="0" smtClean="0"/>
              <a:t>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620499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zh-CN" altLang="en-US" sz="3600" b="0" dirty="0" smtClean="0"/>
              <a:t>星空变化与黄道十二宫（</a:t>
            </a:r>
            <a:r>
              <a:rPr lang="en-US" altLang="zh-CN" sz="3600" b="0" dirty="0" smtClean="0">
                <a:latin typeface="Verdana" panose="020B0604030504040204" pitchFamily="34" charset="0"/>
              </a:rPr>
              <a:t>Zodiac</a:t>
            </a:r>
            <a:r>
              <a:rPr lang="zh-CN" altLang="en-US" sz="3600" b="0" dirty="0" smtClean="0">
                <a:latin typeface="Verdana" panose="020B0604030504040204" pitchFamily="34" charset="0"/>
              </a:rPr>
              <a:t>）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556792"/>
            <a:ext cx="3505200" cy="4767808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zh-CN" dirty="0">
              <a:solidFill>
                <a:srgbClr val="FFFF00"/>
              </a:solidFill>
            </a:endParaRPr>
          </a:p>
          <a:p>
            <a:pPr marL="0" indent="0" eaLnBrk="1" hangingPunct="1">
              <a:buNone/>
            </a:pPr>
            <a:r>
              <a:rPr lang="zh-CN" altLang="en-US" dirty="0" smtClean="0"/>
              <a:t>人的星座由来</a:t>
            </a:r>
          </a:p>
        </p:txBody>
      </p:sp>
      <p:pic>
        <p:nvPicPr>
          <p:cNvPr id="117764" name="Picture 4" descr="zodi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124744"/>
            <a:ext cx="5349875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b="0" dirty="0"/>
              <a:t>斗转星移</a:t>
            </a:r>
            <a:endParaRPr lang="zh-CN" altLang="en-US" sz="4400" b="0" dirty="0" smtClean="0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96975"/>
            <a:ext cx="8807896" cy="5112345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zh-CN" altLang="en-US" dirty="0" smtClean="0">
                <a:latin typeface="+mn-ea"/>
              </a:rPr>
              <a:t>在天球上，恒星的位置及其相对位置（“星座”图样）是“固定的”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zh-CN" altLang="en-US" dirty="0" smtClean="0">
                <a:latin typeface="+mn-ea"/>
              </a:rPr>
              <a:t>整个天球包括太阳一天转动一圈，但通过仔细观察</a:t>
            </a:r>
            <a:r>
              <a:rPr lang="zh-CN" altLang="en-US" dirty="0">
                <a:latin typeface="+mn-ea"/>
              </a:rPr>
              <a:t>后</a:t>
            </a:r>
            <a:r>
              <a:rPr lang="zh-CN" altLang="en-US" dirty="0" smtClean="0">
                <a:latin typeface="+mn-ea"/>
              </a:rPr>
              <a:t>发现这个以天为周期的规律含有另外一个以年为周期的规律：</a:t>
            </a:r>
          </a:p>
          <a:p>
            <a:pPr marL="990600" lvl="1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3200" dirty="0" smtClean="0">
                <a:latin typeface="+mn-ea"/>
                <a:ea typeface="+mn-ea"/>
              </a:rPr>
              <a:t>每昼同一时刻，太阳高度（人的十二星座）在缓慢改变</a:t>
            </a:r>
          </a:p>
          <a:p>
            <a:pPr marL="990600" lvl="1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3200" dirty="0" smtClean="0">
                <a:latin typeface="+mn-ea"/>
                <a:ea typeface="+mn-ea"/>
              </a:rPr>
              <a:t>每晚同一时刻， 星星位置（通过子午线时刻）在缓慢</a:t>
            </a:r>
            <a:r>
              <a:rPr lang="zh-CN" altLang="en-US" sz="3200" dirty="0" smtClean="0">
                <a:solidFill>
                  <a:srgbClr val="00FF00"/>
                </a:solidFill>
                <a:latin typeface="+mn-ea"/>
                <a:ea typeface="+mn-ea"/>
              </a:rPr>
              <a:t>向西</a:t>
            </a:r>
            <a:r>
              <a:rPr lang="zh-CN" altLang="en-US" sz="3200" dirty="0" smtClean="0">
                <a:latin typeface="+mn-ea"/>
                <a:ea typeface="+mn-ea"/>
              </a:rPr>
              <a:t>移动（</a:t>
            </a:r>
            <a:r>
              <a:rPr lang="en-US" altLang="zh-CN" sz="3200" dirty="0" err="1" smtClean="0">
                <a:latin typeface="+mn-ea"/>
                <a:ea typeface="+mn-ea"/>
              </a:rPr>
              <a:t>TiQian</a:t>
            </a:r>
            <a:r>
              <a:rPr lang="zh-CN" altLang="en-US" sz="3200" dirty="0" smtClean="0">
                <a:latin typeface="+mn-ea"/>
                <a:ea typeface="+mn-ea"/>
              </a:rPr>
              <a:t>）</a:t>
            </a:r>
            <a:endParaRPr lang="en-US" altLang="zh-CN" sz="3200" dirty="0" smtClean="0">
              <a:latin typeface="+mn-ea"/>
              <a:ea typeface="+mn-ea"/>
            </a:endParaRPr>
          </a:p>
          <a:p>
            <a:pPr marL="990600" lvl="1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3200" dirty="0">
                <a:latin typeface="+mn-ea"/>
                <a:ea typeface="+mn-ea"/>
              </a:rPr>
              <a:t>北斗七星的移动是一个显著的</a:t>
            </a:r>
            <a:r>
              <a:rPr lang="zh-CN" altLang="en-US" sz="3200" dirty="0" smtClean="0">
                <a:latin typeface="+mn-ea"/>
                <a:ea typeface="+mn-ea"/>
              </a:rPr>
              <a:t>标志</a:t>
            </a:r>
            <a:endParaRPr lang="zh-CN" altLang="en-US" sz="3200" dirty="0"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476672"/>
            <a:ext cx="8664575" cy="56616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地球绕太阳公转  </a:t>
            </a:r>
            <a:r>
              <a:rPr lang="en-US" altLang="zh-CN" dirty="0" smtClean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太阳在天球上的位置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自西向东</a:t>
            </a:r>
            <a:r>
              <a:rPr lang="zh-CN" altLang="en-US" dirty="0" smtClean="0">
                <a:latin typeface="Arial" panose="020B0604020202020204" pitchFamily="34" charset="0"/>
              </a:rPr>
              <a:t>缓慢移动（相对于背景星）</a:t>
            </a: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太阳再回到原处（相对于相同的背景星）的周期为一年（</a:t>
            </a:r>
            <a:r>
              <a:rPr lang="en-US" altLang="zh-CN" dirty="0" smtClean="0">
                <a:latin typeface="Arial" panose="020B0604020202020204" pitchFamily="34" charset="0"/>
              </a:rPr>
              <a:t>~365.24</a:t>
            </a:r>
            <a:r>
              <a:rPr lang="zh-CN" altLang="en-US" dirty="0" smtClean="0">
                <a:latin typeface="Arial" panose="020B0604020202020204" pitchFamily="34" charset="0"/>
              </a:rPr>
              <a:t>天）</a:t>
            </a:r>
          </a:p>
          <a:p>
            <a:pPr eaLnBrk="1" hangingPunct="1"/>
            <a:endParaRPr lang="zh-CN" altLang="en-US" dirty="0" smtClean="0">
              <a:solidFill>
                <a:srgbClr val="00FF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太阳在天球</a:t>
            </a:r>
            <a:r>
              <a:rPr lang="zh-CN" altLang="en-US" dirty="0">
                <a:latin typeface="Arial" panose="020B0604020202020204" pitchFamily="34" charset="0"/>
              </a:rPr>
              <a:t>上的周年视</a:t>
            </a:r>
            <a:r>
              <a:rPr lang="zh-CN" altLang="en-US" dirty="0" smtClean="0">
                <a:latin typeface="Arial" panose="020B0604020202020204" pitchFamily="34" charset="0"/>
              </a:rPr>
              <a:t>运动的轨迹（大圆）称为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黄道</a:t>
            </a: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太阳共走了 360 度 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latin typeface="Arial" panose="020B0604020202020204" pitchFamily="34" charset="0"/>
              </a:rPr>
              <a:t>每天向东移动大约1度 ~ 2个太阳视直径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620688"/>
            <a:ext cx="8763000" cy="5616624"/>
          </a:xfrm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太阳日</a:t>
            </a:r>
            <a:r>
              <a:rPr lang="zh-CN" altLang="en-US" dirty="0" smtClean="0">
                <a:latin typeface="Arial" panose="020B0604020202020204" pitchFamily="34" charset="0"/>
              </a:rPr>
              <a:t>（</a:t>
            </a:r>
            <a:r>
              <a:rPr lang="en-US" altLang="zh-CN" dirty="0" smtClean="0">
                <a:latin typeface="Arial" panose="020B0604020202020204" pitchFamily="34" charset="0"/>
              </a:rPr>
              <a:t>= 24</a:t>
            </a:r>
            <a:r>
              <a:rPr lang="zh-CN" altLang="en-US" dirty="0" smtClean="0">
                <a:latin typeface="Arial" panose="020B0604020202020204" pitchFamily="34" charset="0"/>
              </a:rPr>
              <a:t>小时）：（“地球相对于太阳的自转”）</a:t>
            </a:r>
          </a:p>
          <a:p>
            <a:pPr lvl="1" eaLnBrk="1" hangingPunct="1"/>
            <a:r>
              <a:rPr lang="zh-CN" altLang="en-US" dirty="0" smtClean="0">
                <a:solidFill>
                  <a:srgbClr val="FFFF00"/>
                </a:solidFill>
                <a:latin typeface="+mn-ea"/>
                <a:ea typeface="+mn-ea"/>
              </a:rPr>
              <a:t>太阳时（时区）</a:t>
            </a:r>
            <a:endParaRPr lang="en-US" altLang="zh-CN" dirty="0" smtClean="0">
              <a:solidFill>
                <a:srgbClr val="FFFF00"/>
              </a:solidFill>
              <a:latin typeface="+mn-ea"/>
              <a:ea typeface="+mn-ea"/>
            </a:endParaRPr>
          </a:p>
          <a:p>
            <a:pPr lvl="1" eaLnBrk="1" hangingPunct="1"/>
            <a:endParaRPr lang="zh-CN" altLang="en-US" dirty="0" smtClean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恒星日</a:t>
            </a:r>
            <a:r>
              <a:rPr lang="zh-CN" altLang="en-US" dirty="0" smtClean="0">
                <a:latin typeface="Arial" panose="020B0604020202020204" pitchFamily="34" charset="0"/>
              </a:rPr>
              <a:t>（</a:t>
            </a:r>
            <a:r>
              <a:rPr lang="en-US" altLang="zh-CN" dirty="0">
                <a:latin typeface="Arial" panose="020B0604020202020204" pitchFamily="34" charset="0"/>
              </a:rPr>
              <a:t>sidereal </a:t>
            </a:r>
            <a:r>
              <a:rPr lang="en-US" altLang="zh-CN" dirty="0" smtClean="0">
                <a:latin typeface="Arial" panose="020B0604020202020204" pitchFamily="34" charset="0"/>
              </a:rPr>
              <a:t>day</a:t>
            </a:r>
            <a:r>
              <a:rPr lang="zh-CN" altLang="en-US" dirty="0" smtClean="0">
                <a:latin typeface="Arial" panose="020B0604020202020204" pitchFamily="34" charset="0"/>
              </a:rPr>
              <a:t>）：恒星连续两次到达子午线的时间间隔（地球相对于任一恒星的自转）</a:t>
            </a:r>
          </a:p>
          <a:p>
            <a:pPr lvl="1" eaLnBrk="1" hangingPunct="1"/>
            <a:r>
              <a:rPr lang="zh-CN" altLang="en-US" dirty="0" smtClean="0">
                <a:solidFill>
                  <a:srgbClr val="FFFF00"/>
                </a:solidFill>
                <a:latin typeface="+mn-ea"/>
                <a:ea typeface="+mn-ea"/>
              </a:rPr>
              <a:t>恒星时</a:t>
            </a:r>
            <a:endParaRPr lang="en-US" altLang="zh-CN" dirty="0" smtClean="0">
              <a:solidFill>
                <a:srgbClr val="FFFF00"/>
              </a:solidFill>
              <a:latin typeface="+mn-ea"/>
              <a:ea typeface="+mn-ea"/>
            </a:endParaRPr>
          </a:p>
          <a:p>
            <a:pPr lvl="1" eaLnBrk="1" hangingPunct="1"/>
            <a:endParaRPr lang="zh-CN" altLang="en-US" dirty="0" smtClean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太阳与恒星都可以用来计时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smtClean="0"/>
              <a:t>恒星日与太阳日的图示解释</a:t>
            </a:r>
            <a:endParaRPr lang="zh-CN" altLang="en-US" smtClean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 smtClean="0">
              <a:solidFill>
                <a:srgbClr val="00FF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28004" name="Picture 4" descr="sidereal-solar_an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笑脸 1"/>
          <p:cNvSpPr/>
          <p:nvPr/>
        </p:nvSpPr>
        <p:spPr bwMode="auto">
          <a:xfrm>
            <a:off x="76200" y="3319463"/>
            <a:ext cx="385763" cy="411162"/>
          </a:xfrm>
          <a:prstGeom prst="smileyF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zh-CN" altLang="en-US">
              <a:latin typeface="Times New Roman" charset="0"/>
              <a:ea typeface="华文行楷" charset="-122"/>
            </a:endParaRPr>
          </a:p>
        </p:txBody>
      </p:sp>
      <p:pic>
        <p:nvPicPr>
          <p:cNvPr id="128006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2078038"/>
            <a:ext cx="39528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计算：一个恒星日比一个太阳日短约4分钟</a:t>
            </a:r>
            <a:endParaRPr lang="zh-CN" altLang="en-US" dirty="0" smtClean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 eaLnBrk="1" hangingPunct="1">
              <a:buNone/>
            </a:pPr>
            <a:endParaRPr lang="zh-CN" altLang="en-US" dirty="0" smtClean="0">
              <a:solidFill>
                <a:srgbClr val="00FF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选择：地球</a:t>
            </a:r>
            <a:r>
              <a:rPr lang="zh-CN" altLang="en-US" dirty="0">
                <a:latin typeface="Arial" panose="020B0604020202020204" pitchFamily="34" charset="0"/>
              </a:rPr>
              <a:t>的自转</a:t>
            </a:r>
            <a:r>
              <a:rPr lang="zh-CN" altLang="en-US" dirty="0" smtClean="0">
                <a:latin typeface="Arial" panose="020B0604020202020204" pitchFamily="34" charset="0"/>
              </a:rPr>
              <a:t>周期是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971550" lvl="1" indent="-514350" eaLnBrk="1" hangingPunct="1">
              <a:buFont typeface="+mj-lt"/>
              <a:buAutoNum type="alphaUcPeriod"/>
            </a:pPr>
            <a:r>
              <a:rPr lang="zh-CN" altLang="en-US" dirty="0" smtClean="0">
                <a:latin typeface="Arial" panose="020B0604020202020204" pitchFamily="34" charset="0"/>
              </a:rPr>
              <a:t>太阳日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971550" lvl="1" indent="-514350" eaLnBrk="1" hangingPunct="1">
              <a:buFont typeface="+mj-lt"/>
              <a:buAutoNum type="alphaUcPeriod"/>
            </a:pPr>
            <a:r>
              <a:rPr lang="zh-CN" altLang="en-US" dirty="0" smtClean="0">
                <a:latin typeface="Arial" panose="020B0604020202020204" pitchFamily="34" charset="0"/>
              </a:rPr>
              <a:t>恒星日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971550" lvl="1" indent="-514350" eaLnBrk="1" hangingPunct="1">
              <a:buFont typeface="+mj-lt"/>
              <a:buAutoNum type="alphaUcPeriod"/>
            </a:pPr>
            <a:r>
              <a:rPr lang="en-US" altLang="zh-CN" dirty="0" smtClean="0">
                <a:latin typeface="Arial" panose="020B0604020202020204" pitchFamily="34" charset="0"/>
              </a:rPr>
              <a:t>24</a:t>
            </a:r>
            <a:r>
              <a:rPr lang="zh-CN" altLang="en-US" dirty="0" smtClean="0">
                <a:latin typeface="Arial" panose="020B0604020202020204" pitchFamily="34" charset="0"/>
              </a:rPr>
              <a:t>小时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971550" lvl="1" indent="-514350" eaLnBrk="1" hangingPunct="1">
              <a:buFont typeface="+mj-lt"/>
              <a:buAutoNum type="alphaUcPeriod"/>
            </a:pPr>
            <a:r>
              <a:rPr lang="en-US" altLang="zh-CN" dirty="0" smtClean="0">
                <a:latin typeface="Arial" panose="020B0604020202020204" pitchFamily="34" charset="0"/>
              </a:rPr>
              <a:t>~23</a:t>
            </a:r>
            <a:r>
              <a:rPr lang="zh-CN" altLang="en-US" dirty="0" smtClean="0">
                <a:latin typeface="Arial" panose="020B0604020202020204" pitchFamily="34" charset="0"/>
              </a:rPr>
              <a:t>小时</a:t>
            </a:r>
            <a:r>
              <a:rPr lang="en-US" altLang="zh-CN" dirty="0" smtClean="0">
                <a:latin typeface="Arial" panose="020B0604020202020204" pitchFamily="34" charset="0"/>
              </a:rPr>
              <a:t>56</a:t>
            </a:r>
            <a:r>
              <a:rPr lang="zh-CN" altLang="en-US" dirty="0" smtClean="0">
                <a:latin typeface="Arial" panose="020B0604020202020204" pitchFamily="34" charset="0"/>
              </a:rPr>
              <a:t>分钟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971550" lvl="1" indent="-514350" eaLnBrk="1" hangingPunct="1">
              <a:buFont typeface="+mj-lt"/>
              <a:buAutoNum type="alphaUcPeriod"/>
            </a:pPr>
            <a:r>
              <a:rPr lang="zh-CN" altLang="en-US" dirty="0" smtClean="0">
                <a:latin typeface="Arial" panose="020B0604020202020204" pitchFamily="34" charset="0"/>
              </a:rPr>
              <a:t>上面的都不对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/>
              <a:t>天体的周年视运动规律（数值）</a:t>
            </a:r>
            <a:endParaRPr lang="en-US" altLang="zh-CN" sz="4000" dirty="0" smtClean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4313" y="1268760"/>
            <a:ext cx="8763000" cy="511256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latin typeface="Arial" panose="020B0604020202020204" pitchFamily="34" charset="0"/>
              </a:rPr>
              <a:t>相对于太阳时：恒星每天升起、上中天或下落的时间都提前约</a:t>
            </a:r>
            <a:r>
              <a:rPr lang="en-US" altLang="zh-CN" dirty="0">
                <a:latin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</a:rPr>
              <a:t>分钟</a:t>
            </a:r>
          </a:p>
          <a:p>
            <a:pPr eaLnBrk="1" hangingPunct="1">
              <a:lnSpc>
                <a:spcPct val="90000"/>
              </a:lnSpc>
            </a:pPr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一个特定星星一个月后升起的时间将提前约</a:t>
            </a:r>
            <a:r>
              <a:rPr lang="en-US" altLang="zh-CN" dirty="0" smtClean="0"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</a:rPr>
              <a:t>个小时：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i="1" dirty="0" smtClean="0">
                <a:solidFill>
                  <a:srgbClr val="FFCC00"/>
                </a:solidFill>
                <a:latin typeface="Arial" panose="020B0604020202020204" pitchFamily="34" charset="0"/>
              </a:rPr>
              <a:t>      </a:t>
            </a:r>
            <a:r>
              <a:rPr lang="en-US" altLang="zh-CN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30 d × 4 </a:t>
            </a:r>
            <a:r>
              <a:rPr lang="zh-CN" altLang="en-US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分钟</a:t>
            </a:r>
            <a:r>
              <a:rPr lang="en-US" altLang="zh-CN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/</a:t>
            </a:r>
            <a:r>
              <a:rPr lang="zh-CN" altLang="en-US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天 </a:t>
            </a:r>
            <a:r>
              <a:rPr lang="en-US" altLang="zh-CN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= 120 </a:t>
            </a:r>
            <a:r>
              <a:rPr lang="zh-CN" altLang="en-US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分 </a:t>
            </a:r>
            <a:r>
              <a:rPr lang="en-US" altLang="zh-CN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= 2 </a:t>
            </a:r>
            <a:r>
              <a:rPr lang="zh-CN" altLang="en-US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小时</a:t>
            </a:r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一年后这颗恒星将在同一时刻升起：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2 </a:t>
            </a:r>
            <a:r>
              <a:rPr lang="zh-CN" altLang="en-US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小时 </a:t>
            </a:r>
            <a:r>
              <a:rPr lang="en-US" altLang="zh-CN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x 12 </a:t>
            </a:r>
            <a:r>
              <a:rPr lang="zh-CN" altLang="en-US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月</a:t>
            </a:r>
            <a:r>
              <a:rPr lang="en-US" altLang="zh-CN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/</a:t>
            </a:r>
            <a:r>
              <a:rPr lang="zh-CN" altLang="en-US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年 </a:t>
            </a:r>
            <a:r>
              <a:rPr lang="en-US" altLang="zh-CN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= 24 </a:t>
            </a:r>
            <a:r>
              <a:rPr lang="zh-CN" altLang="en-US" i="1" dirty="0" smtClean="0">
                <a:solidFill>
                  <a:srgbClr val="FFFF00"/>
                </a:solidFill>
                <a:latin typeface="Arial" panose="020B0604020202020204" pitchFamily="34" charset="0"/>
              </a:rPr>
              <a:t>小时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相对同一太阳时刻，星星回归原处的周期为一年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四季更替</a:t>
            </a:r>
          </a:p>
        </p:txBody>
      </p:sp>
      <p:pic>
        <p:nvPicPr>
          <p:cNvPr id="135171" name="Picture 5" descr="27351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7812087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rgbClr val="FF0000"/>
                </a:solidFill>
                <a:latin typeface="Arial" panose="020B0604020202020204" pitchFamily="34" charset="0"/>
              </a:rPr>
              <a:t>太阳辐射能力（</a:t>
            </a:r>
            <a:r>
              <a:rPr lang="en-US" altLang="zh-CN" smtClean="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r>
              <a:rPr lang="zh-CN" altLang="en-US" smtClean="0">
                <a:solidFill>
                  <a:srgbClr val="FF0000"/>
                </a:solidFill>
                <a:latin typeface="Arial" panose="020B0604020202020204" pitchFamily="34" charset="0"/>
              </a:rPr>
              <a:t>）</a:t>
            </a:r>
          </a:p>
          <a:p>
            <a:pPr eaLnBrk="1" hangingPunct="1"/>
            <a:endParaRPr lang="zh-CN" altLang="en-US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mtClean="0">
                <a:solidFill>
                  <a:srgbClr val="FF0000"/>
                </a:solidFill>
                <a:latin typeface="Arial" panose="020B0604020202020204" pitchFamily="34" charset="0"/>
              </a:rPr>
              <a:t>日地距离（</a:t>
            </a:r>
            <a:r>
              <a:rPr lang="en-US" altLang="zh-CN" smtClean="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r>
              <a:rPr lang="zh-CN" altLang="en-US" smtClean="0">
                <a:solidFill>
                  <a:srgbClr val="FF0000"/>
                </a:solidFill>
                <a:latin typeface="Arial" panose="020B0604020202020204" pitchFamily="34" charset="0"/>
              </a:rPr>
              <a:t>）</a:t>
            </a:r>
          </a:p>
          <a:p>
            <a:pPr eaLnBrk="1" hangingPunct="1"/>
            <a:endParaRPr lang="zh-CN" altLang="en-US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smtClean="0">
                <a:solidFill>
                  <a:srgbClr val="FF0000"/>
                </a:solidFill>
                <a:latin typeface="Arial" panose="020B0604020202020204" pitchFamily="34" charset="0"/>
              </a:rPr>
              <a:t>阳光入射角（√）</a:t>
            </a:r>
          </a:p>
          <a:p>
            <a:endParaRPr lang="zh-CN" altLang="en-US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smtClean="0">
                <a:latin typeface="Arial" panose="020B0604020202020204" pitchFamily="34" charset="0"/>
              </a:rPr>
              <a:t>地球的自转轴与黄道面成 </a:t>
            </a:r>
            <a:r>
              <a:rPr lang="en-US" altLang="zh-CN" sz="3600" smtClean="0">
                <a:latin typeface="Arial" panose="020B0604020202020204" pitchFamily="34" charset="0"/>
              </a:rPr>
              <a:t>23.5 </a:t>
            </a:r>
            <a:r>
              <a:rPr lang="zh-CN" altLang="en-US" sz="3600" smtClean="0">
                <a:latin typeface="Arial" panose="020B0604020202020204" pitchFamily="34" charset="0"/>
              </a:rPr>
              <a:t>度夹角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846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550" y="1052513"/>
            <a:ext cx="8680450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0" dirty="0" smtClean="0"/>
              <a:t>季节更替标志：春、秋分，夏、冬至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8411" y="1292928"/>
            <a:ext cx="3810000" cy="5127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天赤道与黄道面的夹角为</a:t>
            </a:r>
            <a:r>
              <a:rPr lang="en-US" altLang="zh-CN" dirty="0" smtClean="0"/>
              <a:t>23.5</a:t>
            </a:r>
            <a:r>
              <a:rPr lang="zh-CN" altLang="en-US" dirty="0" smtClean="0"/>
              <a:t>度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FF0000"/>
                </a:solidFill>
              </a:rPr>
              <a:t>?</a:t>
            </a:r>
            <a:r>
              <a:rPr lang="en-US" altLang="zh-CN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endParaRPr lang="zh-CN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相交的两点分别称为</a:t>
            </a:r>
            <a:r>
              <a:rPr lang="zh-CN" altLang="en-US" dirty="0" smtClean="0">
                <a:solidFill>
                  <a:srgbClr val="FFFF00"/>
                </a:solidFill>
              </a:rPr>
              <a:t>春分点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FF00"/>
                </a:solidFill>
              </a:rPr>
              <a:t>秋分点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 smtClean="0">
              <a:solidFill>
                <a:srgbClr val="00FF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在黄道上距春分点和秋分点最远处则称为</a:t>
            </a:r>
            <a:r>
              <a:rPr lang="zh-CN" altLang="en-US" dirty="0" smtClean="0">
                <a:solidFill>
                  <a:srgbClr val="FFFF00"/>
                </a:solidFill>
              </a:rPr>
              <a:t>夏至点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FF00"/>
                </a:solidFill>
              </a:rPr>
              <a:t>冬至点</a:t>
            </a:r>
          </a:p>
        </p:txBody>
      </p:sp>
      <p:pic>
        <p:nvPicPr>
          <p:cNvPr id="144388" name="Picture 4" descr="seas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12776"/>
            <a:ext cx="51435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004048" y="5512286"/>
            <a:ext cx="271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</a:rPr>
              <a:t>二十四节气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、星座与星图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人类</a:t>
            </a:r>
            <a:r>
              <a:rPr lang="zh-CN" altLang="zh-CN" dirty="0" smtClean="0"/>
              <a:t>思考自身</a:t>
            </a:r>
            <a:r>
              <a:rPr lang="zh-CN" altLang="zh-CN" dirty="0"/>
              <a:t>在宇宙中的地位是</a:t>
            </a:r>
            <a:r>
              <a:rPr lang="zh-CN" altLang="zh-CN" dirty="0" smtClean="0"/>
              <a:t>从</a:t>
            </a:r>
            <a:r>
              <a:rPr lang="zh-CN" altLang="en-US" dirty="0"/>
              <a:t>观察</a:t>
            </a:r>
            <a:r>
              <a:rPr lang="zh-CN" altLang="zh-CN" dirty="0" smtClean="0"/>
              <a:t>头顶上</a:t>
            </a:r>
            <a:r>
              <a:rPr lang="zh-CN" altLang="en-US" dirty="0" smtClean="0"/>
              <a:t>的</a:t>
            </a:r>
            <a:r>
              <a:rPr lang="zh-CN" altLang="zh-CN" dirty="0" smtClean="0"/>
              <a:t>星辰</a:t>
            </a:r>
            <a:r>
              <a:rPr lang="zh-CN" altLang="zh-CN" dirty="0"/>
              <a:t>的运动规律开始的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古人已经</a:t>
            </a:r>
            <a:r>
              <a:rPr lang="zh-CN" altLang="zh-CN" dirty="0"/>
              <a:t>意识</a:t>
            </a:r>
            <a:r>
              <a:rPr lang="zh-CN" altLang="zh-CN" dirty="0" smtClean="0"/>
              <a:t>到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他们</a:t>
            </a:r>
            <a:r>
              <a:rPr lang="zh-CN" altLang="zh-CN" dirty="0"/>
              <a:t>在地球上的日常生活和</a:t>
            </a:r>
            <a:r>
              <a:rPr lang="zh-CN" altLang="zh-CN" dirty="0" smtClean="0"/>
              <a:t>头顶</a:t>
            </a:r>
            <a:r>
              <a:rPr lang="zh-CN" altLang="en-US" dirty="0" smtClean="0"/>
              <a:t>上</a:t>
            </a:r>
            <a:r>
              <a:rPr lang="zh-CN" altLang="zh-CN" dirty="0" smtClean="0"/>
              <a:t>的</a:t>
            </a:r>
            <a:r>
              <a:rPr lang="zh-CN" altLang="zh-CN" dirty="0"/>
              <a:t>星空存在着必然的</a:t>
            </a:r>
            <a:r>
              <a:rPr lang="zh-CN" altLang="zh-CN" dirty="0" smtClean="0"/>
              <a:t>联系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（季节、雨季、庄稼）</a:t>
            </a:r>
            <a:endParaRPr lang="en-US" altLang="zh-CN" dirty="0" smtClean="0"/>
          </a:p>
          <a:p>
            <a:r>
              <a:rPr lang="zh-CN" altLang="en-US" dirty="0"/>
              <a:t>古人</a:t>
            </a:r>
            <a:r>
              <a:rPr lang="zh-CN" altLang="zh-CN" dirty="0" smtClean="0"/>
              <a:t>对</a:t>
            </a:r>
            <a:r>
              <a:rPr lang="zh-CN" altLang="zh-CN" dirty="0"/>
              <a:t>星辰规律的观察和</a:t>
            </a:r>
            <a:r>
              <a:rPr lang="zh-CN" altLang="zh-CN" dirty="0" smtClean="0"/>
              <a:t>思考以</a:t>
            </a:r>
            <a:r>
              <a:rPr lang="zh-CN" altLang="zh-CN" dirty="0"/>
              <a:t>不同的方式留存</a:t>
            </a:r>
            <a:r>
              <a:rPr lang="zh-CN" altLang="zh-CN" dirty="0" smtClean="0"/>
              <a:t>下来</a:t>
            </a:r>
            <a:r>
              <a:rPr lang="zh-CN" altLang="en-US" dirty="0" smtClean="0"/>
              <a:t>，并在广泛使用</a:t>
            </a:r>
            <a:endParaRPr lang="en-US" altLang="zh-CN" dirty="0"/>
          </a:p>
          <a:p>
            <a:pPr lvl="1"/>
            <a:r>
              <a:rPr lang="zh-CN" altLang="en-US" dirty="0" smtClean="0"/>
              <a:t>恒星和星座名称、历法、星期、占星术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84662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410" y="404664"/>
            <a:ext cx="4201046" cy="266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77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0234" y="1556792"/>
            <a:ext cx="4370387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 descr="sunrise3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3" y="3356992"/>
            <a:ext cx="3821792" cy="280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CN" u="none" dirty="0" smtClean="0"/>
              <a:t>             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、天球坐标系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40037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地平坐标系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方位角（地平面，北为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0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度），地平高度（距天顶）</a:t>
            </a: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赤道坐标系</a:t>
            </a:r>
            <a:r>
              <a:rPr lang="zh-CN" altLang="en-US" dirty="0" smtClean="0">
                <a:latin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</a:rPr>
              <a:t>The equatorial coordinate system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地球赤道，北极，南极 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 天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赤道为坐标平面，北天极，南天极</a:t>
            </a:r>
            <a:endParaRPr lang="en-US" altLang="zh-CN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恒星时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黄道坐标系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地球绕太阳运动轨道平面为坐标平面，黄极</a:t>
            </a: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银道坐标系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银道面为坐标平面，银极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 smtClean="0"/>
              <a:t>天文学常用角度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在假想的天球上描述天体相对于参考点的距离（即天体的坐标），天文学家使用</a:t>
            </a:r>
            <a:r>
              <a:rPr lang="zh-CN" altLang="en-US" dirty="0" smtClean="0">
                <a:latin typeface="Arial" panose="020B0604020202020204" pitchFamily="34" charset="0"/>
              </a:rPr>
              <a:t>“</a:t>
            </a:r>
            <a:r>
              <a:rPr lang="zh-CN" altLang="en-US" dirty="0" smtClean="0">
                <a:solidFill>
                  <a:srgbClr val="FFFF00"/>
                </a:solidFill>
              </a:rPr>
              <a:t>角距离</a:t>
            </a:r>
            <a:r>
              <a:rPr lang="zh-CN" altLang="en-US" dirty="0" smtClean="0">
                <a:latin typeface="Arial" panose="020B0604020202020204" pitchFamily="34" charset="0"/>
              </a:rPr>
              <a:t>”</a:t>
            </a:r>
            <a:r>
              <a:rPr lang="zh-CN" altLang="en-US" dirty="0" smtClean="0"/>
              <a:t>而非长度单位（千米等）</a:t>
            </a:r>
          </a:p>
          <a:p>
            <a:pPr eaLnBrk="1" hangingPunct="1"/>
            <a:r>
              <a:rPr lang="zh-CN" altLang="en-US" dirty="0" smtClean="0"/>
              <a:t>两个天体之间的距离常用它们与观测者视线方向之间的夹角表示，即</a:t>
            </a:r>
            <a:r>
              <a:rPr lang="zh-CN" altLang="en-US" dirty="0" smtClean="0">
                <a:solidFill>
                  <a:srgbClr val="FFFF00"/>
                </a:solidFill>
              </a:rPr>
              <a:t>角距</a:t>
            </a:r>
          </a:p>
          <a:p>
            <a:pPr eaLnBrk="1" hangingPunct="1"/>
            <a:r>
              <a:rPr lang="zh-CN" altLang="en-US" dirty="0" smtClean="0"/>
              <a:t>天体的大小则用天体两个边缘与观测</a:t>
            </a:r>
            <a:r>
              <a:rPr lang="zh-CN" altLang="en-US" dirty="0"/>
              <a:t>者视线方向之间</a:t>
            </a:r>
            <a:r>
              <a:rPr lang="zh-CN" altLang="en-US" dirty="0" smtClean="0"/>
              <a:t>的夹角表示，即</a:t>
            </a:r>
            <a:r>
              <a:rPr lang="zh-CN" altLang="en-US" dirty="0" smtClean="0">
                <a:solidFill>
                  <a:srgbClr val="FFFF00"/>
                </a:solidFill>
              </a:rPr>
              <a:t>角大小</a:t>
            </a:r>
            <a:r>
              <a:rPr lang="zh-CN" altLang="en-US" dirty="0" smtClean="0"/>
              <a:t>：以角度表示的视直径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真实值需要知道天体到我们的距离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620688"/>
            <a:ext cx="8763000" cy="181213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一个圆周</a:t>
            </a:r>
            <a:r>
              <a:rPr lang="en-US" altLang="zh-CN" dirty="0" smtClean="0">
                <a:latin typeface="Arial" panose="020B0604020202020204" pitchFamily="34" charset="0"/>
              </a:rPr>
              <a:t>==360°</a:t>
            </a:r>
            <a:r>
              <a:rPr lang="zh-CN" altLang="en-US" dirty="0" smtClean="0">
                <a:latin typeface="Arial" panose="020B0604020202020204" pitchFamily="34" charset="0"/>
              </a:rPr>
              <a:t>角度</a:t>
            </a:r>
            <a:endParaRPr lang="zh-CN" altLang="en-US" baseline="30000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dirty="0" smtClean="0">
                <a:latin typeface="Arial" panose="020B0604020202020204" pitchFamily="34" charset="0"/>
              </a:rPr>
              <a:t>1°</a:t>
            </a:r>
            <a:r>
              <a:rPr lang="zh-CN" altLang="en-US" dirty="0" smtClean="0">
                <a:latin typeface="Arial" panose="020B0604020202020204" pitchFamily="34" charset="0"/>
              </a:rPr>
              <a:t>角度 </a:t>
            </a:r>
            <a:r>
              <a:rPr lang="en-US" altLang="zh-CN" dirty="0" smtClean="0">
                <a:latin typeface="Arial" panose="020B0604020202020204" pitchFamily="34" charset="0"/>
              </a:rPr>
              <a:t>== 60′    </a:t>
            </a:r>
            <a:r>
              <a:rPr lang="zh-CN" altLang="en-US" dirty="0" smtClean="0">
                <a:latin typeface="Arial" panose="020B0604020202020204" pitchFamily="34" charset="0"/>
              </a:rPr>
              <a:t>角分</a:t>
            </a:r>
          </a:p>
          <a:p>
            <a:pPr eaLnBrk="1" hangingPunct="1"/>
            <a:r>
              <a:rPr lang="en-US" altLang="zh-CN" dirty="0" smtClean="0">
                <a:latin typeface="Arial" panose="020B0604020202020204" pitchFamily="34" charset="0"/>
              </a:rPr>
              <a:t>1′   </a:t>
            </a:r>
            <a:r>
              <a:rPr lang="zh-CN" altLang="en-US" dirty="0" smtClean="0">
                <a:latin typeface="Arial" panose="020B0604020202020204" pitchFamily="34" charset="0"/>
              </a:rPr>
              <a:t>角分 </a:t>
            </a:r>
            <a:r>
              <a:rPr lang="en-US" altLang="zh-CN" dirty="0" smtClean="0">
                <a:latin typeface="Arial" panose="020B0604020202020204" pitchFamily="34" charset="0"/>
              </a:rPr>
              <a:t>== 60″   </a:t>
            </a:r>
            <a:r>
              <a:rPr lang="zh-CN" altLang="en-US" dirty="0" smtClean="0">
                <a:latin typeface="Arial" panose="020B0604020202020204" pitchFamily="34" charset="0"/>
              </a:rPr>
              <a:t>角秒 （毫角秒）</a:t>
            </a:r>
          </a:p>
        </p:txBody>
      </p:sp>
      <p:pic>
        <p:nvPicPr>
          <p:cNvPr id="155652" name="Picture 4" descr="ang_m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29" y="2564904"/>
            <a:ext cx="5540185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3" name="Text Box 5"/>
          <p:cNvSpPr txBox="1">
            <a:spLocks noChangeArrowheads="1"/>
          </p:cNvSpPr>
          <p:nvPr/>
        </p:nvSpPr>
        <p:spPr bwMode="auto">
          <a:xfrm>
            <a:off x="539552" y="4077072"/>
            <a:ext cx="28352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月亮看起来其实比手指还小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dirty="0" smtClean="0">
                <a:latin typeface="Times New Roman" panose="02020603050405020304" pitchFamily="18" charset="0"/>
              </a:rPr>
              <a:t>地理坐标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1297124"/>
            <a:ext cx="8763000" cy="440776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纬度</a:t>
            </a:r>
            <a:r>
              <a:rPr lang="zh-CN" altLang="en-US" dirty="0" smtClean="0">
                <a:latin typeface="Arial" panose="020B0604020202020204" pitchFamily="34" charset="0"/>
              </a:rPr>
              <a:t>：从赤道面起算 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到北极0～90</a:t>
            </a:r>
            <a:r>
              <a:rPr lang="en-US" altLang="zh-CN" baseline="30000" dirty="0" smtClean="0">
                <a:latin typeface="Arial" panose="020B0604020202020204" pitchFamily="34" charset="0"/>
                <a:ea typeface="黑体" panose="02010609060101010101" pitchFamily="49" charset="-122"/>
              </a:rPr>
              <a:t>o      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北纬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到南极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0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～－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90</a:t>
            </a:r>
            <a:r>
              <a:rPr lang="en-US" altLang="zh-CN" baseline="30000" dirty="0" smtClean="0">
                <a:latin typeface="Arial" panose="020B0604020202020204" pitchFamily="34" charset="0"/>
                <a:ea typeface="黑体" panose="02010609060101010101" pitchFamily="49" charset="-122"/>
              </a:rPr>
              <a:t>o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南纬</a:t>
            </a:r>
          </a:p>
          <a:p>
            <a:pPr eaLnBrk="1" hangingPunct="1"/>
            <a:endParaRPr lang="en-US" altLang="zh-CN" dirty="0" smtClean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经度</a:t>
            </a:r>
            <a:r>
              <a:rPr lang="zh-CN" altLang="en-US" dirty="0" smtClean="0">
                <a:latin typeface="Arial" panose="020B0604020202020204" pitchFamily="34" charset="0"/>
              </a:rPr>
              <a:t>：从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本初子午线</a:t>
            </a:r>
            <a:r>
              <a:rPr lang="zh-CN" altLang="en-US" dirty="0" smtClean="0">
                <a:latin typeface="Arial" panose="020B0604020202020204" pitchFamily="34" charset="0"/>
              </a:rPr>
              <a:t>（定义为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零度经线</a:t>
            </a:r>
            <a:r>
              <a:rPr lang="zh-CN" altLang="en-US" dirty="0" smtClean="0">
                <a:latin typeface="Arial" panose="020B0604020202020204" pitchFamily="34" charset="0"/>
              </a:rPr>
              <a:t>）起算（通过格林尼治天文台）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向东，东经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0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～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180</a:t>
            </a:r>
            <a:r>
              <a:rPr lang="en-US" altLang="zh-CN" baseline="30000" dirty="0" smtClean="0">
                <a:latin typeface="Arial" panose="020B0604020202020204" pitchFamily="34" charset="0"/>
                <a:ea typeface="黑体" panose="02010609060101010101" pitchFamily="49" charset="-122"/>
              </a:rPr>
              <a:t>o 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向西，西经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0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～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180</a:t>
            </a:r>
            <a:r>
              <a:rPr lang="en-US" altLang="zh-CN" baseline="30000" dirty="0" smtClean="0">
                <a:latin typeface="Arial" panose="020B0604020202020204" pitchFamily="34" charset="0"/>
                <a:ea typeface="黑体" panose="02010609060101010101" pitchFamily="49" charset="-122"/>
              </a:rPr>
              <a:t>o</a:t>
            </a:r>
          </a:p>
        </p:txBody>
      </p:sp>
      <p:pic>
        <p:nvPicPr>
          <p:cNvPr id="157700" name="Picture 6" descr="jiany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494" y="188913"/>
            <a:ext cx="3245594" cy="33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304054"/>
            <a:ext cx="8763000" cy="2332858"/>
          </a:xfrm>
        </p:spPr>
        <p:txBody>
          <a:bodyPr/>
          <a:lstStyle/>
          <a:p>
            <a:r>
              <a:rPr lang="zh-CN" altLang="en-US" dirty="0" smtClean="0"/>
              <a:t>赤道坐标系：地球的经纬线在天球上投影为</a:t>
            </a:r>
            <a:r>
              <a:rPr lang="zh-CN" altLang="en-US" dirty="0" smtClean="0">
                <a:solidFill>
                  <a:srgbClr val="FFFF00"/>
                </a:solidFill>
              </a:rPr>
              <a:t>赤经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FF00"/>
                </a:solidFill>
              </a:rPr>
              <a:t>赤纬</a:t>
            </a:r>
          </a:p>
          <a:p>
            <a:r>
              <a:rPr lang="zh-CN" altLang="en-US" dirty="0" smtClean="0"/>
              <a:t>因为相对于天极和天赤道，所以</a:t>
            </a:r>
            <a:r>
              <a:rPr lang="zh-CN" altLang="en-US" dirty="0" smtClean="0">
                <a:solidFill>
                  <a:srgbClr val="00FF00"/>
                </a:solidFill>
              </a:rPr>
              <a:t>每个天体的赤道坐标是唯一的</a:t>
            </a:r>
          </a:p>
        </p:txBody>
      </p:sp>
      <p:pic>
        <p:nvPicPr>
          <p:cNvPr id="4" name="Picture 4" descr="celsp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29449"/>
            <a:ext cx="5343738" cy="427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8101013" y="2636912"/>
            <a:ext cx="10429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dirty="0">
                <a:solidFill>
                  <a:srgbClr val="0000FF"/>
                </a:solidFill>
              </a:rPr>
              <a:t>东</a:t>
            </a:r>
          </a:p>
        </p:txBody>
      </p:sp>
      <p:sp>
        <p:nvSpPr>
          <p:cNvPr id="2" name="矩形 1"/>
          <p:cNvSpPr/>
          <p:nvPr/>
        </p:nvSpPr>
        <p:spPr>
          <a:xfrm>
            <a:off x="395536" y="3501008"/>
            <a:ext cx="307599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sz="3200" dirty="0">
                <a:solidFill>
                  <a:srgbClr val="FFFFFF"/>
                </a:solidFill>
                <a:latin typeface="黑体"/>
                <a:ea typeface="黑体"/>
              </a:rPr>
              <a:t>思考：太阳（月球、太阳系各类天体的赤经和赤纬唯一吗？）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04800"/>
            <a:ext cx="8610600" cy="685800"/>
          </a:xfrm>
        </p:spPr>
        <p:txBody>
          <a:bodyPr/>
          <a:lstStyle/>
          <a:p>
            <a:pPr eaLnBrk="1" hangingPunct="1"/>
            <a:r>
              <a:rPr lang="zh-CN" altLang="en-US" sz="4400" b="0" smtClean="0"/>
              <a:t> 赤纬 </a:t>
            </a:r>
            <a:r>
              <a:rPr lang="en-US" altLang="zh-CN" sz="4400" b="0" smtClean="0"/>
              <a:t>Declination (Dec)</a:t>
            </a:r>
            <a:r>
              <a:rPr lang="zh-CN" altLang="en-US" sz="4400" b="0" smtClean="0"/>
              <a:t>，常用</a:t>
            </a:r>
            <a:r>
              <a:rPr lang="en-US" altLang="zh-CN" sz="4400" b="0" smtClean="0"/>
              <a:t>δ</a:t>
            </a:r>
            <a:r>
              <a:rPr lang="zh-CN" altLang="en-US" sz="4400" b="0" smtClean="0"/>
              <a:t>表示</a:t>
            </a:r>
            <a:endParaRPr lang="en-US" altLang="zh-CN" sz="4400" b="0" smtClean="0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412776"/>
            <a:ext cx="8519864" cy="483959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天赤道 </a:t>
            </a:r>
            <a:r>
              <a:rPr lang="en-US" altLang="zh-CN" dirty="0" smtClean="0">
                <a:latin typeface="Arial" panose="020B0604020202020204" pitchFamily="34" charset="0"/>
              </a:rPr>
              <a:t>= 0</a:t>
            </a:r>
            <a:r>
              <a:rPr lang="zh-CN" altLang="en-US" dirty="0" smtClean="0">
                <a:latin typeface="Arial" panose="020B0604020202020204" pitchFamily="34" charset="0"/>
              </a:rPr>
              <a:t>度</a:t>
            </a: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北天极 </a:t>
            </a:r>
            <a:r>
              <a:rPr lang="en-US" altLang="zh-CN" dirty="0" smtClean="0">
                <a:latin typeface="Arial" panose="020B0604020202020204" pitchFamily="34" charset="0"/>
              </a:rPr>
              <a:t>= +90</a:t>
            </a:r>
            <a:r>
              <a:rPr lang="zh-CN" altLang="en-US" dirty="0" smtClean="0">
                <a:latin typeface="Arial" panose="020B0604020202020204" pitchFamily="34" charset="0"/>
              </a:rPr>
              <a:t>度</a:t>
            </a: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南天极 </a:t>
            </a:r>
            <a:r>
              <a:rPr lang="en-US" altLang="zh-CN" dirty="0" smtClean="0">
                <a:latin typeface="Arial" panose="020B0604020202020204" pitchFamily="34" charset="0"/>
              </a:rPr>
              <a:t>= -90</a:t>
            </a:r>
            <a:r>
              <a:rPr lang="zh-CN" altLang="en-US" dirty="0" smtClean="0">
                <a:latin typeface="Arial" panose="020B0604020202020204" pitchFamily="34" charset="0"/>
              </a:rPr>
              <a:t>度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从天赤道开始至两极 </a:t>
            </a:r>
            <a:r>
              <a:rPr lang="en-US" altLang="zh-CN" dirty="0" smtClean="0">
                <a:latin typeface="Arial" panose="020B0604020202020204" pitchFamily="34" charset="0"/>
              </a:rPr>
              <a:t>Dec [–90</a:t>
            </a:r>
            <a:r>
              <a:rPr lang="zh-CN" altLang="en-US" dirty="0" smtClean="0">
                <a:latin typeface="Arial" panose="020B0604020202020204" pitchFamily="34" charset="0"/>
              </a:rPr>
              <a:t>，</a:t>
            </a:r>
            <a:r>
              <a:rPr lang="en-US" altLang="zh-CN" dirty="0" smtClean="0">
                <a:latin typeface="Arial" panose="020B0604020202020204" pitchFamily="34" charset="0"/>
              </a:rPr>
              <a:t>90] </a:t>
            </a:r>
            <a:r>
              <a:rPr lang="zh-CN" altLang="en-US" dirty="0" smtClean="0">
                <a:latin typeface="Arial" panose="020B0604020202020204" pitchFamily="34" charset="0"/>
              </a:rPr>
              <a:t>度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向北由0度到 +90 度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向南由0度到 -90 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0" smtClean="0"/>
              <a:t>赤经 </a:t>
            </a:r>
            <a:r>
              <a:rPr lang="en-US" altLang="zh-CN" sz="4000" b="0" smtClean="0"/>
              <a:t>Right Ascension  (RA)</a:t>
            </a:r>
            <a:r>
              <a:rPr lang="zh-CN" altLang="en-US" sz="4000" b="0" smtClean="0"/>
              <a:t>，常用</a:t>
            </a:r>
            <a:r>
              <a:rPr lang="en-US" altLang="zh-CN" sz="4000" b="0" smtClean="0"/>
              <a:t>α</a:t>
            </a:r>
            <a:r>
              <a:rPr lang="zh-CN" altLang="en-US" sz="4000" b="0" smtClean="0"/>
              <a:t>表示</a:t>
            </a:r>
            <a:endParaRPr lang="en-US" altLang="zh-CN" sz="4000" b="0" smtClean="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赤经表示与地球经度（</a:t>
            </a:r>
            <a:r>
              <a:rPr lang="en-US" altLang="zh-CN" dirty="0" smtClean="0"/>
              <a:t>-180</a:t>
            </a:r>
            <a:r>
              <a:rPr lang="zh-CN" altLang="en-US" dirty="0" smtClean="0"/>
              <a:t>至</a:t>
            </a:r>
            <a:r>
              <a:rPr lang="en-US" altLang="zh-CN" dirty="0" smtClean="0"/>
              <a:t>180</a:t>
            </a:r>
            <a:r>
              <a:rPr lang="zh-CN" altLang="en-US" dirty="0" smtClean="0"/>
              <a:t>度）不同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因为地球的自转导致时间自然追踪天体的运动，（即恒星可以用来计量时间），所以时间是表示赤经的自然单位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00FF00"/>
                </a:solidFill>
              </a:rPr>
              <a:t>赤经用小时、分和秒的时间单位来表示，起点为春分点，在天赤道上由西向东由</a:t>
            </a:r>
            <a:r>
              <a:rPr lang="en-US" altLang="zh-CN" dirty="0" smtClean="0">
                <a:solidFill>
                  <a:srgbClr val="00FF00"/>
                </a:solidFill>
              </a:rPr>
              <a:t>0</a:t>
            </a:r>
            <a:r>
              <a:rPr lang="zh-CN" altLang="en-US" dirty="0" smtClean="0">
                <a:solidFill>
                  <a:srgbClr val="00FF00"/>
                </a:solidFill>
              </a:rPr>
              <a:t>小时增加到</a:t>
            </a:r>
            <a:r>
              <a:rPr lang="en-US" altLang="zh-CN" dirty="0" smtClean="0"/>
              <a:t>24</a:t>
            </a:r>
            <a:r>
              <a:rPr lang="zh-CN" altLang="en-US" dirty="0" smtClean="0"/>
              <a:t>小时</a:t>
            </a:r>
            <a:r>
              <a:rPr lang="zh-CN" altLang="en-US" dirty="0" smtClean="0">
                <a:solidFill>
                  <a:srgbClr val="00FF00"/>
                </a:solidFill>
              </a:rPr>
              <a:t>（即“恒星日” </a:t>
            </a:r>
            <a:r>
              <a:rPr lang="zh-CN" altLang="en-US" dirty="0" smtClean="0">
                <a:solidFill>
                  <a:srgbClr val="00FF00"/>
                </a:solidFill>
                <a:sym typeface="Wingdings" panose="05000000000000000000" pitchFamily="2" charset="2"/>
              </a:rPr>
              <a:t> 对应太阳日的</a:t>
            </a:r>
            <a:r>
              <a:rPr lang="en-US" altLang="zh-CN" dirty="0" smtClean="0">
                <a:solidFill>
                  <a:srgbClr val="00FF00"/>
                </a:solidFill>
                <a:sym typeface="Wingdings" panose="05000000000000000000" pitchFamily="2" charset="2"/>
              </a:rPr>
              <a:t>23</a:t>
            </a:r>
            <a:r>
              <a:rPr lang="zh-CN" altLang="en-US" dirty="0" smtClean="0">
                <a:solidFill>
                  <a:srgbClr val="00FF00"/>
                </a:solidFill>
                <a:sym typeface="Wingdings" panose="05000000000000000000" pitchFamily="2" charset="2"/>
              </a:rPr>
              <a:t>小时</a:t>
            </a:r>
            <a:r>
              <a:rPr lang="en-US" altLang="zh-CN" dirty="0" smtClean="0">
                <a:solidFill>
                  <a:srgbClr val="00FF00"/>
                </a:solidFill>
                <a:sym typeface="Wingdings" panose="05000000000000000000" pitchFamily="2" charset="2"/>
              </a:rPr>
              <a:t>56</a:t>
            </a:r>
            <a:r>
              <a:rPr lang="zh-CN" altLang="en-US" dirty="0" smtClean="0">
                <a:solidFill>
                  <a:srgbClr val="00FF00"/>
                </a:solidFill>
                <a:sym typeface="Wingdings" panose="05000000000000000000" pitchFamily="2" charset="2"/>
              </a:rPr>
              <a:t>分</a:t>
            </a:r>
            <a:r>
              <a:rPr lang="zh-CN" altLang="en-US" dirty="0" smtClean="0">
                <a:solidFill>
                  <a:srgbClr val="00FF00"/>
                </a:solidFill>
              </a:rPr>
              <a:t>）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地球“</a:t>
            </a:r>
            <a:r>
              <a:rPr lang="en-US" altLang="zh-CN" dirty="0" smtClean="0">
                <a:latin typeface="Arial" panose="020B0604020202020204" pitchFamily="34" charset="0"/>
              </a:rPr>
              <a:t>24</a:t>
            </a:r>
            <a:r>
              <a:rPr lang="zh-CN" altLang="en-US" dirty="0" smtClean="0">
                <a:latin typeface="Arial" panose="020B0604020202020204" pitchFamily="34" charset="0"/>
              </a:rPr>
              <a:t>小时”自转一周</a:t>
            </a:r>
            <a:r>
              <a:rPr lang="en-US" altLang="zh-CN" dirty="0" smtClean="0">
                <a:latin typeface="Arial" panose="020B0604020202020204" pitchFamily="34" charset="0"/>
              </a:rPr>
              <a:t>360</a:t>
            </a:r>
            <a:r>
              <a:rPr lang="zh-CN" altLang="en-US" dirty="0" smtClean="0">
                <a:latin typeface="Arial" panose="020B0604020202020204" pitchFamily="34" charset="0"/>
              </a:rPr>
              <a:t>度 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latin typeface="Arial" panose="020B0604020202020204" pitchFamily="34" charset="0"/>
              </a:rPr>
              <a:t>赤经“</a:t>
            </a:r>
            <a:r>
              <a:rPr lang="en-US" altLang="zh-CN" dirty="0" smtClean="0">
                <a:latin typeface="Arial" panose="020B0604020202020204" pitchFamily="34" charset="0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</a:rPr>
              <a:t>小时”对应地球自转</a:t>
            </a:r>
            <a:r>
              <a:rPr lang="en-US" altLang="zh-CN" dirty="0" smtClean="0">
                <a:latin typeface="Arial" panose="020B0604020202020204" pitchFamily="34" charset="0"/>
              </a:rPr>
              <a:t>15</a:t>
            </a:r>
            <a:r>
              <a:rPr lang="zh-CN" altLang="en-US" dirty="0" smtClean="0">
                <a:latin typeface="Arial" panose="020B0604020202020204" pitchFamily="34" charset="0"/>
              </a:rPr>
              <a:t>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赤道坐标系的例子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北极星 </a:t>
            </a:r>
            <a:r>
              <a:rPr lang="en-US" altLang="zh-CN" dirty="0" smtClean="0">
                <a:latin typeface="Arial" panose="020B0604020202020204" pitchFamily="34" charset="0"/>
              </a:rPr>
              <a:t>Polaris</a:t>
            </a:r>
            <a:r>
              <a:rPr lang="zh-CN" altLang="en-US" dirty="0" smtClean="0">
                <a:latin typeface="Arial" panose="020B0604020202020204" pitchFamily="34" charset="0"/>
              </a:rPr>
              <a:t>： </a:t>
            </a:r>
            <a:r>
              <a:rPr lang="en-US" altLang="zh-CN" dirty="0" smtClean="0">
                <a:latin typeface="Arial" panose="020B0604020202020204" pitchFamily="34" charset="0"/>
              </a:rPr>
              <a:t>RA = 2</a:t>
            </a:r>
            <a:r>
              <a:rPr lang="zh-CN" altLang="en-US" dirty="0" smtClean="0">
                <a:latin typeface="Arial" panose="020B0604020202020204" pitchFamily="34" charset="0"/>
              </a:rPr>
              <a:t>小时</a:t>
            </a:r>
            <a:r>
              <a:rPr lang="en-US" altLang="zh-CN" dirty="0" smtClean="0">
                <a:latin typeface="Arial" panose="020B0604020202020204" pitchFamily="34" charset="0"/>
              </a:rPr>
              <a:t>31</a:t>
            </a:r>
            <a:r>
              <a:rPr lang="zh-CN" altLang="en-US" dirty="0" smtClean="0">
                <a:latin typeface="Arial" panose="020B0604020202020204" pitchFamily="34" charset="0"/>
              </a:rPr>
              <a:t>分，</a:t>
            </a:r>
            <a:r>
              <a:rPr lang="en-US" altLang="zh-CN" dirty="0" smtClean="0">
                <a:latin typeface="Arial" panose="020B0604020202020204" pitchFamily="34" charset="0"/>
              </a:rPr>
              <a:t>Dec =</a:t>
            </a:r>
            <a:r>
              <a:rPr lang="en-US" altLang="zh-CN" dirty="0" smtClean="0">
                <a:solidFill>
                  <a:srgbClr val="00FF00"/>
                </a:solidFill>
                <a:latin typeface="Arial" panose="020B0604020202020204" pitchFamily="34" charset="0"/>
              </a:rPr>
              <a:t> 89 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度</a:t>
            </a:r>
            <a:r>
              <a:rPr lang="en-US" altLang="zh-CN" dirty="0" smtClean="0">
                <a:solidFill>
                  <a:srgbClr val="00FF00"/>
                </a:solidFill>
                <a:latin typeface="Arial" panose="020B0604020202020204" pitchFamily="34" charset="0"/>
              </a:rPr>
              <a:t>15 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分</a:t>
            </a: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天狼星 </a:t>
            </a:r>
            <a:r>
              <a:rPr lang="en-US" altLang="zh-CN" dirty="0" smtClean="0">
                <a:latin typeface="Arial" panose="020B0604020202020204" pitchFamily="34" charset="0"/>
              </a:rPr>
              <a:t>Sirius: RA = 6</a:t>
            </a:r>
            <a:r>
              <a:rPr lang="zh-CN" altLang="en-US" dirty="0" smtClean="0">
                <a:latin typeface="Arial" panose="020B0604020202020204" pitchFamily="34" charset="0"/>
              </a:rPr>
              <a:t>小时</a:t>
            </a:r>
            <a:r>
              <a:rPr lang="en-US" altLang="zh-CN" dirty="0" smtClean="0">
                <a:latin typeface="Arial" panose="020B0604020202020204" pitchFamily="34" charset="0"/>
              </a:rPr>
              <a:t>45</a:t>
            </a:r>
            <a:r>
              <a:rPr lang="zh-CN" altLang="en-US" dirty="0" smtClean="0">
                <a:latin typeface="Arial" panose="020B0604020202020204" pitchFamily="34" charset="0"/>
              </a:rPr>
              <a:t>分</a:t>
            </a:r>
            <a:r>
              <a:rPr lang="en-US" altLang="zh-CN" dirty="0" smtClean="0">
                <a:latin typeface="Arial" panose="020B0604020202020204" pitchFamily="34" charset="0"/>
              </a:rPr>
              <a:t>, Dec = –16</a:t>
            </a:r>
            <a:r>
              <a:rPr lang="zh-CN" altLang="en-US" dirty="0" smtClean="0">
                <a:latin typeface="Arial" panose="020B0604020202020204" pitchFamily="34" charset="0"/>
              </a:rPr>
              <a:t>度</a:t>
            </a:r>
            <a:r>
              <a:rPr lang="en-US" altLang="zh-CN" dirty="0" smtClean="0">
                <a:latin typeface="Arial" panose="020B0604020202020204" pitchFamily="34" charset="0"/>
              </a:rPr>
              <a:t>43</a:t>
            </a:r>
            <a:r>
              <a:rPr lang="zh-CN" altLang="en-US" dirty="0" smtClean="0">
                <a:latin typeface="Arial" panose="020B0604020202020204" pitchFamily="34" charset="0"/>
              </a:rPr>
              <a:t>分</a:t>
            </a:r>
          </a:p>
        </p:txBody>
      </p:sp>
      <p:pic>
        <p:nvPicPr>
          <p:cNvPr id="167940" name="Picture 4" descr="sirius_co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49" y="2997200"/>
            <a:ext cx="6967549" cy="36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1" name="Text Box 5"/>
          <p:cNvSpPr txBox="1">
            <a:spLocks noChangeArrowheads="1"/>
          </p:cNvSpPr>
          <p:nvPr/>
        </p:nvSpPr>
        <p:spPr bwMode="auto">
          <a:xfrm>
            <a:off x="684213" y="3933825"/>
            <a:ext cx="884237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rgbClr val="00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东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/>
              <a:t>星图</a:t>
            </a:r>
          </a:p>
        </p:txBody>
      </p:sp>
      <p:sp>
        <p:nvSpPr>
          <p:cNvPr id="167942" name="TextBox 7"/>
          <p:cNvSpPr txBox="1">
            <a:spLocks noChangeArrowheads="1"/>
          </p:cNvSpPr>
          <p:nvPr/>
        </p:nvSpPr>
        <p:spPr bwMode="auto">
          <a:xfrm>
            <a:off x="4932040" y="5481317"/>
            <a:ext cx="11509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000" dirty="0">
                <a:solidFill>
                  <a:srgbClr val="00FF00"/>
                </a:solidFill>
              </a:rPr>
              <a:t>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用时间表示赤经的含义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如果某时某刻位于子午线上的恒星的</a:t>
            </a:r>
            <a:r>
              <a:rPr lang="en-US" altLang="zh-CN" dirty="0" smtClean="0">
                <a:latin typeface="Arial" panose="020B0604020202020204" pitchFamily="34" charset="0"/>
              </a:rPr>
              <a:t>RA=6</a:t>
            </a:r>
            <a:r>
              <a:rPr lang="zh-CN" altLang="en-US" dirty="0" smtClean="0">
                <a:latin typeface="Arial" panose="020B0604020202020204" pitchFamily="34" charset="0"/>
              </a:rPr>
              <a:t>，那么</a:t>
            </a:r>
            <a:r>
              <a:rPr lang="en-US" altLang="zh-CN" dirty="0" smtClean="0">
                <a:latin typeface="Arial" panose="020B0604020202020204" pitchFamily="34" charset="0"/>
              </a:rPr>
              <a:t>1,2,…</a:t>
            </a:r>
            <a:r>
              <a:rPr lang="zh-CN" altLang="en-US" dirty="0" smtClean="0">
                <a:latin typeface="Arial" panose="020B0604020202020204" pitchFamily="34" charset="0"/>
              </a:rPr>
              <a:t>个小时后位于子午线上的恒星的</a:t>
            </a:r>
            <a:r>
              <a:rPr lang="en-US" altLang="zh-CN" dirty="0" smtClean="0">
                <a:latin typeface="Arial" panose="020B0604020202020204" pitchFamily="34" charset="0"/>
              </a:rPr>
              <a:t>RA=</a:t>
            </a:r>
            <a:r>
              <a:rPr lang="en-US" altLang="zh-CN" dirty="0" smtClean="0">
                <a:solidFill>
                  <a:srgbClr val="00FF00"/>
                </a:solidFill>
                <a:latin typeface="Arial" panose="020B0604020202020204" pitchFamily="34" charset="0"/>
              </a:rPr>
              <a:t>~</a:t>
            </a:r>
            <a:r>
              <a:rPr lang="en-US" altLang="zh-CN" dirty="0" smtClean="0">
                <a:latin typeface="Arial" panose="020B0604020202020204" pitchFamily="34" charset="0"/>
              </a:rPr>
              <a:t>7,8, …</a:t>
            </a:r>
          </a:p>
          <a:p>
            <a:pPr eaLnBrk="1" hangingPunct="1"/>
            <a:endParaRPr lang="en-US" altLang="zh-CN" dirty="0" smtClean="0">
              <a:solidFill>
                <a:srgbClr val="00FF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对于赤经相差</a:t>
            </a:r>
            <a:r>
              <a:rPr lang="en-US" altLang="zh-CN" dirty="0" smtClean="0">
                <a:latin typeface="Arial" panose="020B0604020202020204" pitchFamily="34" charset="0"/>
              </a:rPr>
              <a:t>1</a:t>
            </a:r>
            <a:r>
              <a:rPr lang="zh-CN" altLang="en-US" dirty="0" smtClean="0">
                <a:latin typeface="Arial" panose="020B0604020202020204" pitchFamily="34" charset="0"/>
              </a:rPr>
              <a:t>小时的两颗恒星，例如，</a:t>
            </a:r>
            <a:r>
              <a:rPr lang="en-US" altLang="zh-CN" dirty="0" smtClean="0">
                <a:latin typeface="Arial" panose="020B0604020202020204" pitchFamily="34" charset="0"/>
              </a:rPr>
              <a:t>RA2-RA1= +1</a:t>
            </a:r>
            <a:r>
              <a:rPr lang="zh-CN" altLang="en-US" dirty="0" smtClean="0">
                <a:latin typeface="Arial" panose="020B0604020202020204" pitchFamily="34" charset="0"/>
              </a:rPr>
              <a:t>小时：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恒星1比恒星2早</a:t>
            </a:r>
            <a:r>
              <a:rPr lang="en-US" altLang="zh-CN" dirty="0" smtClean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~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1小时通过你的子午线（上中天）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如果不是拱极星，恒星1比恒星2早1小时从东方升起</a:t>
            </a:r>
            <a:r>
              <a:rPr lang="zh-CN" altLang="en-US" dirty="0">
                <a:latin typeface="Arial" panose="020B0604020202020204" pitchFamily="34" charset="0"/>
              </a:rPr>
              <a:t>（</a:t>
            </a:r>
            <a:r>
              <a:rPr lang="zh-CN" altLang="en-US" dirty="0">
                <a:solidFill>
                  <a:srgbClr val="00FF00"/>
                </a:solidFill>
                <a:latin typeface="Arial" panose="020B0604020202020204" pitchFamily="34" charset="0"/>
              </a:rPr>
              <a:t>赤纬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相同时</a:t>
            </a:r>
            <a:r>
              <a:rPr lang="zh-CN" altLang="en-US" dirty="0" smtClean="0">
                <a:latin typeface="Arial" panose="020B0604020202020204" pitchFamily="34" charset="0"/>
              </a:rPr>
              <a:t>）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7256"/>
            <a:ext cx="8763000" cy="112052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考古发现，</a:t>
            </a:r>
            <a:r>
              <a:rPr lang="zh-CN" altLang="en-US" dirty="0">
                <a:solidFill>
                  <a:srgbClr val="FFFF00"/>
                </a:solidFill>
              </a:rPr>
              <a:t>星座</a:t>
            </a:r>
            <a:r>
              <a:rPr lang="zh-CN" altLang="en-US" dirty="0"/>
              <a:t>（组成可辨认图案的一群恒星）及其故事的种类如同人类文明一样多</a:t>
            </a:r>
          </a:p>
          <a:p>
            <a:pPr marL="0" indent="0">
              <a:buNone/>
            </a:pPr>
            <a:endParaRPr lang="zh-CN" altLang="en-US" dirty="0" smtClean="0"/>
          </a:p>
        </p:txBody>
      </p:sp>
      <p:pic>
        <p:nvPicPr>
          <p:cNvPr id="2334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28" y="1369045"/>
            <a:ext cx="5164138" cy="278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34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31632" y="2420888"/>
            <a:ext cx="3057781" cy="3171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34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28949" y="4251183"/>
            <a:ext cx="3858717" cy="24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3479" name="Text Box 7"/>
          <p:cNvSpPr txBox="1">
            <a:spLocks noChangeArrowheads="1"/>
          </p:cNvSpPr>
          <p:nvPr/>
        </p:nvSpPr>
        <p:spPr bwMode="auto">
          <a:xfrm>
            <a:off x="323528" y="1394594"/>
            <a:ext cx="43195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charset="0"/>
              <a:buNone/>
              <a:defRPr/>
            </a:pPr>
            <a:r>
              <a:rPr lang="zh-CN" altLang="en-US" sz="3200" dirty="0">
                <a:solidFill>
                  <a:srgbClr val="0000FF"/>
                </a:solidFill>
                <a:latin typeface="黑体" charset="-122"/>
                <a:ea typeface="黑体" charset="-122"/>
              </a:rPr>
              <a:t>埃及，公元前</a:t>
            </a:r>
            <a:r>
              <a:rPr lang="en-US" altLang="zh-CN" sz="3200" dirty="0">
                <a:solidFill>
                  <a:srgbClr val="0000FF"/>
                </a:solidFill>
                <a:latin typeface="黑体" charset="-122"/>
                <a:ea typeface="黑体" charset="-122"/>
              </a:rPr>
              <a:t>1275</a:t>
            </a:r>
            <a:r>
              <a:rPr lang="zh-CN" altLang="en-US" sz="3200" dirty="0">
                <a:solidFill>
                  <a:srgbClr val="0000FF"/>
                </a:solidFill>
                <a:latin typeface="黑体" charset="-122"/>
                <a:ea typeface="黑体" charset="-122"/>
              </a:rPr>
              <a:t>年</a:t>
            </a:r>
          </a:p>
        </p:txBody>
      </p:sp>
      <p:sp>
        <p:nvSpPr>
          <p:cNvPr id="233480" name="Text Box 8"/>
          <p:cNvSpPr txBox="1">
            <a:spLocks noChangeArrowheads="1"/>
          </p:cNvSpPr>
          <p:nvPr/>
        </p:nvSpPr>
        <p:spPr bwMode="auto">
          <a:xfrm>
            <a:off x="5704338" y="4888771"/>
            <a:ext cx="33123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Arial" charset="0"/>
              <a:buNone/>
              <a:defRPr/>
            </a:pPr>
            <a:r>
              <a:rPr lang="zh-CN" altLang="en-US" sz="3200" dirty="0" smtClean="0">
                <a:solidFill>
                  <a:srgbClr val="0000FF"/>
                </a:solidFill>
                <a:latin typeface="黑体" charset="-122"/>
                <a:ea typeface="黑体" charset="-122"/>
              </a:rPr>
              <a:t>中国，公元</a:t>
            </a:r>
            <a:r>
              <a:rPr lang="en-US" altLang="zh-CN" sz="3200" dirty="0">
                <a:solidFill>
                  <a:srgbClr val="0000FF"/>
                </a:solidFill>
                <a:latin typeface="黑体" charset="-122"/>
                <a:ea typeface="黑体" charset="-122"/>
              </a:rPr>
              <a:t>840</a:t>
            </a:r>
            <a:r>
              <a:rPr lang="zh-CN" altLang="en-US" sz="3200" dirty="0">
                <a:solidFill>
                  <a:srgbClr val="0000FF"/>
                </a:solidFill>
                <a:latin typeface="黑体" charset="-122"/>
                <a:ea typeface="黑体" charset="-122"/>
              </a:rPr>
              <a:t>年</a:t>
            </a:r>
          </a:p>
        </p:txBody>
      </p:sp>
      <p:sp>
        <p:nvSpPr>
          <p:cNvPr id="233482" name="Text Box 10"/>
          <p:cNvSpPr txBox="1">
            <a:spLocks noChangeArrowheads="1"/>
          </p:cNvSpPr>
          <p:nvPr/>
        </p:nvSpPr>
        <p:spPr bwMode="auto">
          <a:xfrm>
            <a:off x="1618496" y="6124233"/>
            <a:ext cx="36004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charset="0"/>
              <a:buNone/>
              <a:defRPr/>
            </a:pPr>
            <a:r>
              <a:rPr lang="zh-CN" altLang="en-US" sz="3200" dirty="0">
                <a:solidFill>
                  <a:srgbClr val="0000FF"/>
                </a:solidFill>
                <a:latin typeface="黑体" charset="-122"/>
                <a:ea typeface="黑体" charset="-122"/>
              </a:rPr>
              <a:t>欧洲，公元</a:t>
            </a:r>
            <a:r>
              <a:rPr lang="en-US" altLang="zh-CN" sz="3200" dirty="0">
                <a:solidFill>
                  <a:srgbClr val="0000FF"/>
                </a:solidFill>
                <a:latin typeface="黑体" charset="-122"/>
                <a:ea typeface="黑体" charset="-122"/>
              </a:rPr>
              <a:t>1540</a:t>
            </a:r>
            <a:r>
              <a:rPr lang="zh-CN" altLang="en-US" sz="3200" dirty="0">
                <a:solidFill>
                  <a:srgbClr val="0000FF"/>
                </a:solidFill>
                <a:latin typeface="黑体" charset="-122"/>
                <a:ea typeface="黑体" charset="-122"/>
              </a:rPr>
              <a:t>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标题 1"/>
          <p:cNvSpPr>
            <a:spLocks noGrp="1"/>
          </p:cNvSpPr>
          <p:nvPr>
            <p:ph type="title" idx="4294967295"/>
          </p:nvPr>
        </p:nvSpPr>
        <p:spPr>
          <a:xfrm>
            <a:off x="428625" y="214313"/>
            <a:ext cx="8534400" cy="685800"/>
          </a:xfrm>
        </p:spPr>
        <p:txBody>
          <a:bodyPr/>
          <a:lstStyle/>
          <a:p>
            <a:pPr algn="ctr"/>
            <a:r>
              <a:rPr lang="zh-CN" altLang="en-US" sz="4000" b="0" dirty="0" smtClean="0"/>
              <a:t>地方恒星时 </a:t>
            </a:r>
            <a:r>
              <a:rPr lang="en-US" altLang="zh-CN" sz="4000" b="0" dirty="0" smtClean="0"/>
              <a:t>local sidereal time</a:t>
            </a:r>
          </a:p>
        </p:txBody>
      </p:sp>
      <p:sp>
        <p:nvSpPr>
          <p:cNvPr id="172035" name="内容占位符 2"/>
          <p:cNvSpPr>
            <a:spLocks noGrp="1"/>
          </p:cNvSpPr>
          <p:nvPr>
            <p:ph idx="4294967295"/>
          </p:nvPr>
        </p:nvSpPr>
        <p:spPr>
          <a:xfrm>
            <a:off x="214313" y="1000125"/>
            <a:ext cx="8763000" cy="5127625"/>
          </a:xfrm>
        </p:spPr>
        <p:txBody>
          <a:bodyPr/>
          <a:lstStyle/>
          <a:p>
            <a:r>
              <a:rPr lang="en-US" altLang="zh-CN" sz="2800" dirty="0" smtClean="0"/>
              <a:t>(</a:t>
            </a:r>
            <a:r>
              <a:rPr lang="zh-CN" altLang="en-US" sz="2800" dirty="0" smtClean="0"/>
              <a:t>为知道每个时刻一颗恒星相对于子午线的位置，定义</a:t>
            </a:r>
            <a:r>
              <a:rPr lang="zh-CN" altLang="en-US" sz="2800" dirty="0" smtClean="0">
                <a:solidFill>
                  <a:srgbClr val="FFFF00"/>
                </a:solidFill>
              </a:rPr>
              <a:t>地方恒星时</a:t>
            </a:r>
            <a:r>
              <a:rPr lang="zh-CN" altLang="en-US" sz="2800" dirty="0" smtClean="0"/>
              <a:t>：一个地方的“子午圈</a:t>
            </a:r>
            <a:r>
              <a:rPr lang="en-US" altLang="zh-CN" sz="2800" dirty="0" smtClean="0"/>
              <a:t>[=</a:t>
            </a:r>
            <a:r>
              <a:rPr lang="zh-CN" altLang="en-US" sz="2800" dirty="0" smtClean="0"/>
              <a:t>某赤经</a:t>
            </a:r>
            <a:r>
              <a:rPr lang="en-US" altLang="zh-CN" sz="2800" dirty="0" smtClean="0"/>
              <a:t>]”</a:t>
            </a:r>
            <a:r>
              <a:rPr lang="zh-CN" altLang="en-US" sz="2800" dirty="0" smtClean="0"/>
              <a:t>与天球的春分点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赤经</a:t>
            </a:r>
            <a:r>
              <a:rPr lang="en-US" altLang="zh-CN" sz="2800" dirty="0" smtClean="0"/>
              <a:t>=0]</a:t>
            </a:r>
            <a:r>
              <a:rPr lang="zh-CN" altLang="en-US" sz="2800" dirty="0" smtClean="0"/>
              <a:t>之间的</a:t>
            </a:r>
            <a:r>
              <a:rPr lang="zh-CN" altLang="en-US" sz="2800" dirty="0" smtClean="0">
                <a:solidFill>
                  <a:srgbClr val="FFFF00"/>
                </a:solidFill>
              </a:rPr>
              <a:t>时角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赤经差</a:t>
            </a:r>
            <a:r>
              <a:rPr lang="en-US" altLang="zh-CN" sz="2800" dirty="0" smtClean="0"/>
              <a:t>] </a:t>
            </a:r>
            <a:r>
              <a:rPr lang="en-US" altLang="zh-CN" sz="2800" dirty="0" smtClean="0">
                <a:sym typeface="Wingdings" panose="05000000000000000000" pitchFamily="2" charset="2"/>
              </a:rPr>
              <a:t>)</a:t>
            </a:r>
            <a:endParaRPr lang="en-US" altLang="zh-CN" sz="2800" dirty="0" smtClean="0"/>
          </a:p>
          <a:p>
            <a:r>
              <a:rPr lang="zh-CN" altLang="en-US" dirty="0" smtClean="0">
                <a:solidFill>
                  <a:srgbClr val="00FF00"/>
                </a:solidFill>
                <a:latin typeface="+mn-ea"/>
              </a:rPr>
              <a:t>即：</a:t>
            </a:r>
            <a:r>
              <a:rPr lang="zh-CN" altLang="en-US" i="1" dirty="0" smtClean="0">
                <a:solidFill>
                  <a:srgbClr val="00FF00"/>
                </a:solidFill>
                <a:latin typeface="+mn-ea"/>
              </a:rPr>
              <a:t>某地某时刻的地方恒星时等于此时刻位于其子午线上的恒星的赤经（天球上与子午线重合的赤经）</a:t>
            </a:r>
          </a:p>
          <a:p>
            <a:pPr lvl="1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赤经小于（地方）恒星时的恒星位于子午线以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xi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赤经大于（地方）恒星时的恒星位于子午线以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/>
              <a:t>地球上每个（经度）地方的恒星时与其经度有关：相同时刻西边的地方恒星时</a:t>
            </a:r>
            <a:r>
              <a:rPr lang="en-US" altLang="zh-CN" dirty="0" err="1" smtClean="0">
                <a:solidFill>
                  <a:srgbClr val="00FF00"/>
                </a:solidFill>
              </a:rPr>
              <a:t>xiaoyu</a:t>
            </a:r>
            <a:r>
              <a:rPr lang="zh-CN" altLang="en-US" dirty="0" smtClean="0"/>
              <a:t>东边的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 b="0" dirty="0" smtClean="0">
                <a:latin typeface="Arial" panose="020B0604020202020204" pitchFamily="34" charset="0"/>
              </a:rPr>
              <a:t>地方恒星时的变化规律</a:t>
            </a:r>
            <a:endParaRPr lang="zh-CN" altLang="en-US" sz="4000" b="0" dirty="0" smtClean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地球自转 </a:t>
            </a:r>
            <a:r>
              <a:rPr lang="zh-CN" altLang="en-US" dirty="0" smtClean="0">
                <a:sym typeface="Wingdings" panose="05000000000000000000" pitchFamily="2" charset="2"/>
              </a:rPr>
              <a:t> 同一经度的地方恒星时在一个太阳日内随太阳时（时钟）增加而</a:t>
            </a:r>
            <a:r>
              <a:rPr lang="zh-CN" altLang="en-US" dirty="0" smtClean="0">
                <a:solidFill>
                  <a:srgbClr val="00FF00"/>
                </a:solidFill>
                <a:sym typeface="Wingdings" panose="05000000000000000000" pitchFamily="2" charset="2"/>
              </a:rPr>
              <a:t>几乎</a:t>
            </a:r>
            <a:r>
              <a:rPr lang="zh-CN" altLang="en-US" dirty="0" smtClean="0">
                <a:sym typeface="Wingdings" panose="05000000000000000000" pitchFamily="2" charset="2"/>
              </a:rPr>
              <a:t>同步增加</a:t>
            </a:r>
            <a:endParaRPr lang="en-US" altLang="zh-CN" dirty="0">
              <a:sym typeface="Wingdings" panose="05000000000000000000" pitchFamily="2" charset="2"/>
            </a:endParaRPr>
          </a:p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地球绕太阳公转 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latin typeface="Arial" panose="020B0604020202020204" pitchFamily="34" charset="0"/>
              </a:rPr>
              <a:t>一个恒星日比一个太阳日短约</a:t>
            </a:r>
            <a:r>
              <a:rPr lang="en-US" altLang="zh-CN" dirty="0" smtClean="0">
                <a:latin typeface="Arial" panose="020B0604020202020204" pitchFamily="34" charset="0"/>
              </a:rPr>
              <a:t>4</a:t>
            </a:r>
            <a:r>
              <a:rPr lang="zh-CN" altLang="en-US" dirty="0" smtClean="0">
                <a:latin typeface="Arial" panose="020B0604020202020204" pitchFamily="34" charset="0"/>
              </a:rPr>
              <a:t>分钟 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同一经度的地方</a:t>
            </a:r>
            <a:r>
              <a:rPr lang="zh-CN" altLang="en-US" dirty="0" smtClean="0">
                <a:latin typeface="Arial" panose="020B0604020202020204" pitchFamily="34" charset="0"/>
              </a:rPr>
              <a:t>恒星时相对于相同太阳时（时钟）连续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每天增加约</a:t>
            </a:r>
            <a:r>
              <a:rPr lang="en-US" altLang="zh-CN" dirty="0" smtClean="0">
                <a:solidFill>
                  <a:srgbClr val="00FF00"/>
                </a:solidFill>
                <a:latin typeface="Arial" panose="020B0604020202020204" pitchFamily="34" charset="0"/>
              </a:rPr>
              <a:t>4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分钟</a:t>
            </a:r>
            <a:r>
              <a:rPr lang="zh-CN" altLang="en-US" dirty="0" smtClean="0">
                <a:latin typeface="Arial" panose="020B0604020202020204" pitchFamily="34" charset="0"/>
              </a:rPr>
              <a:t>，每月增加约</a:t>
            </a:r>
            <a:r>
              <a:rPr lang="en-US" altLang="zh-CN" dirty="0" smtClean="0">
                <a:latin typeface="Arial" panose="020B0604020202020204" pitchFamily="34" charset="0"/>
              </a:rPr>
              <a:t>2</a:t>
            </a:r>
            <a:r>
              <a:rPr lang="zh-CN" altLang="en-US" dirty="0" smtClean="0">
                <a:latin typeface="Arial" panose="020B0604020202020204" pitchFamily="34" charset="0"/>
              </a:rPr>
              <a:t>小时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恒星时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复原</a:t>
            </a:r>
            <a:r>
              <a:rPr lang="zh-CN" altLang="en-US" dirty="0" smtClean="0">
                <a:latin typeface="Arial" panose="020B0604020202020204" pitchFamily="34" charset="0"/>
              </a:rPr>
              <a:t>的周期为一年，即一年后同一</a:t>
            </a:r>
            <a:r>
              <a:rPr lang="zh-CN" altLang="en-US" dirty="0" smtClean="0">
                <a:sym typeface="Wingdings" panose="05000000000000000000" pitchFamily="2" charset="2"/>
              </a:rPr>
              <a:t>经度的</a:t>
            </a:r>
            <a:r>
              <a:rPr lang="zh-CN" altLang="en-US" dirty="0" smtClean="0">
                <a:latin typeface="Arial" panose="020B0604020202020204" pitchFamily="34" charset="0"/>
              </a:rPr>
              <a:t>恒星时对应相同的太阳时（</a:t>
            </a:r>
            <a:r>
              <a:rPr lang="en-US" altLang="zh-CN" dirty="0" smtClean="0">
                <a:latin typeface="Arial" panose="020B0604020202020204" pitchFamily="34" charset="0"/>
              </a:rPr>
              <a:t>=</a:t>
            </a:r>
            <a:r>
              <a:rPr lang="zh-CN" altLang="en-US" dirty="0" smtClean="0">
                <a:latin typeface="Arial" panose="020B0604020202020204" pitchFamily="34" charset="0"/>
              </a:rPr>
              <a:t>星空复原）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/>
              <a:t>判断恒星是否可见：恒星的时角</a:t>
            </a:r>
          </a:p>
        </p:txBody>
      </p:sp>
      <p:sp>
        <p:nvSpPr>
          <p:cNvPr id="176131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zh-CN" altLang="en-US" dirty="0" smtClean="0"/>
              <a:t>一颗恒星的</a:t>
            </a:r>
            <a:r>
              <a:rPr lang="zh-CN" altLang="en-US" dirty="0" smtClean="0">
                <a:solidFill>
                  <a:srgbClr val="FFFF00"/>
                </a:solidFill>
              </a:rPr>
              <a:t>时角</a:t>
            </a:r>
            <a:r>
              <a:rPr lang="en-US" altLang="zh-CN" dirty="0" smtClean="0">
                <a:solidFill>
                  <a:srgbClr val="FFFF00"/>
                </a:solidFill>
              </a:rPr>
              <a:t>τ</a:t>
            </a:r>
            <a:r>
              <a:rPr lang="zh-CN" altLang="en-US" dirty="0" smtClean="0"/>
              <a:t>、赤经</a:t>
            </a:r>
            <a:r>
              <a:rPr lang="en-US" altLang="zh-CN" dirty="0" smtClean="0"/>
              <a:t>α</a:t>
            </a:r>
            <a:r>
              <a:rPr lang="zh-CN" altLang="en-US" dirty="0" smtClean="0"/>
              <a:t>和当地的恒星时</a:t>
            </a:r>
            <a:r>
              <a:rPr lang="en-US" altLang="zh-CN" dirty="0" smtClean="0"/>
              <a:t>θ</a:t>
            </a:r>
            <a:r>
              <a:rPr lang="zh-CN" altLang="en-US" dirty="0" smtClean="0"/>
              <a:t>之间的关系为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00FF00"/>
                </a:solidFill>
              </a:rPr>
              <a:t>恒星时角</a:t>
            </a:r>
            <a:r>
              <a:rPr lang="en-US" altLang="zh-CN" dirty="0" smtClean="0">
                <a:solidFill>
                  <a:srgbClr val="00FF00"/>
                </a:solidFill>
              </a:rPr>
              <a:t>τ = </a:t>
            </a:r>
            <a:r>
              <a:rPr lang="zh-CN" altLang="en-US" dirty="0" smtClean="0">
                <a:solidFill>
                  <a:srgbClr val="00FF00"/>
                </a:solidFill>
              </a:rPr>
              <a:t>恒星时</a:t>
            </a:r>
            <a:r>
              <a:rPr lang="en-US" altLang="zh-CN" dirty="0" smtClean="0">
                <a:solidFill>
                  <a:srgbClr val="00FF00"/>
                </a:solidFill>
              </a:rPr>
              <a:t>θ − </a:t>
            </a:r>
            <a:r>
              <a:rPr lang="zh-CN" altLang="en-US" dirty="0" smtClean="0">
                <a:solidFill>
                  <a:srgbClr val="00FF00"/>
                </a:solidFill>
              </a:rPr>
              <a:t>恒星赤经</a:t>
            </a:r>
            <a:r>
              <a:rPr lang="en-US" altLang="zh-CN" dirty="0" smtClean="0">
                <a:solidFill>
                  <a:srgbClr val="00FF00"/>
                </a:solidFill>
              </a:rPr>
              <a:t>α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τ &lt; 0,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恒星在子午线以东（赤经</a:t>
            </a:r>
            <a:r>
              <a:rPr lang="en-US" altLang="zh-CN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α</a:t>
            </a:r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&gt;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恒星时</a:t>
            </a:r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θ 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lvl="1"/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τ &gt; 0,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恒星在子午线以西（赤经</a:t>
            </a:r>
            <a:r>
              <a:rPr lang="en-US" altLang="zh-CN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α</a:t>
            </a:r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&lt;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恒星时</a:t>
            </a:r>
            <a:r>
              <a:rPr lang="en-US" altLang="zh-CN" dirty="0" smtClean="0">
                <a:latin typeface="楷体_GB2312" pitchFamily="49" charset="-122"/>
                <a:ea typeface="楷体_GB2312" pitchFamily="49" charset="-122"/>
              </a:rPr>
              <a:t>θ </a:t>
            </a: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endParaRPr lang="zh-CN" altLang="en-US" dirty="0" smtClean="0"/>
          </a:p>
          <a:p>
            <a:r>
              <a:rPr lang="zh-CN" altLang="en-US" dirty="0" smtClean="0">
                <a:solidFill>
                  <a:srgbClr val="00FF00"/>
                </a:solidFill>
              </a:rPr>
              <a:t>思考</a:t>
            </a:r>
            <a:r>
              <a:rPr lang="zh-CN" altLang="en-US" dirty="0" smtClean="0"/>
              <a:t>：通过确定当地的恒星时和</a:t>
            </a:r>
            <a:r>
              <a:rPr lang="zh-CN" altLang="en-US" dirty="0" smtClean="0">
                <a:solidFill>
                  <a:srgbClr val="00FF00"/>
                </a:solidFill>
              </a:rPr>
              <a:t>当地的纬度</a:t>
            </a:r>
            <a:r>
              <a:rPr lang="zh-CN" altLang="en-US" dirty="0" smtClean="0"/>
              <a:t>可以计算出哪些星正好在地平线以上及其高度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000" b="0" dirty="0" smtClean="0"/>
              <a:t>例子：天狼星何时可见？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RA = 6</a:t>
            </a:r>
            <a:r>
              <a:rPr lang="zh-CN" altLang="en-US" dirty="0" smtClean="0">
                <a:latin typeface="Arial" panose="020B0604020202020204" pitchFamily="34" charset="0"/>
              </a:rPr>
              <a:t>小时</a:t>
            </a:r>
            <a:r>
              <a:rPr lang="en-US" altLang="zh-CN" dirty="0" smtClean="0">
                <a:latin typeface="Arial" panose="020B0604020202020204" pitchFamily="34" charset="0"/>
              </a:rPr>
              <a:t>45</a:t>
            </a:r>
            <a:r>
              <a:rPr lang="zh-CN" altLang="en-US" dirty="0" smtClean="0">
                <a:latin typeface="Arial" panose="020B0604020202020204" pitchFamily="34" charset="0"/>
              </a:rPr>
              <a:t>分（</a:t>
            </a:r>
            <a:r>
              <a:rPr lang="en-US" altLang="zh-CN" dirty="0">
                <a:latin typeface="Arial" panose="020B0604020202020204" pitchFamily="34" charset="0"/>
                <a:sym typeface="Wingdings" panose="05000000000000000000" pitchFamily="2" charset="2"/>
              </a:rPr>
              <a:t>~</a:t>
            </a:r>
            <a:r>
              <a:rPr lang="en-US" altLang="zh-CN" dirty="0" smtClean="0">
                <a:latin typeface="Arial" panose="020B0604020202020204" pitchFamily="34" charset="0"/>
                <a:sym typeface="Wingdings" panose="05000000000000000000" pitchFamily="2" charset="2"/>
              </a:rPr>
              <a:t>7</a:t>
            </a:r>
            <a:r>
              <a:rPr lang="zh-CN" altLang="en-US" dirty="0" smtClean="0">
                <a:latin typeface="Arial" panose="020B0604020202020204" pitchFamily="34" charset="0"/>
                <a:sym typeface="Wingdings" panose="05000000000000000000" pitchFamily="2" charset="2"/>
              </a:rPr>
              <a:t>小时</a:t>
            </a:r>
            <a:r>
              <a:rPr lang="zh-CN" altLang="en-US" dirty="0">
                <a:latin typeface="Arial" panose="020B0604020202020204" pitchFamily="34" charset="0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Arial" panose="020B0604020202020204" pitchFamily="34" charset="0"/>
              </a:rPr>
              <a:t>Dec = –16</a:t>
            </a:r>
            <a:r>
              <a:rPr lang="zh-CN" altLang="en-US" dirty="0" smtClean="0">
                <a:latin typeface="Arial" panose="020B0604020202020204" pitchFamily="34" charset="0"/>
              </a:rPr>
              <a:t>度</a:t>
            </a:r>
            <a:r>
              <a:rPr lang="en-US" altLang="zh-CN" dirty="0" smtClean="0">
                <a:latin typeface="Arial" panose="020B0604020202020204" pitchFamily="34" charset="0"/>
              </a:rPr>
              <a:t>43</a:t>
            </a:r>
            <a:r>
              <a:rPr lang="zh-CN" altLang="en-US" dirty="0" smtClean="0">
                <a:latin typeface="Arial" panose="020B0604020202020204" pitchFamily="34" charset="0"/>
              </a:rPr>
              <a:t>分）</a:t>
            </a:r>
          </a:p>
          <a:p>
            <a:pPr eaLnBrk="1" hangingPunct="1">
              <a:lnSpc>
                <a:spcPct val="80000"/>
              </a:lnSpc>
            </a:pP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假设北京某晚某时刻的地方恒星时为</a:t>
            </a:r>
            <a:r>
              <a:rPr lang="en-US" altLang="zh-CN" dirty="0" smtClean="0">
                <a:latin typeface="Arial" panose="020B0604020202020204" pitchFamily="34" charset="0"/>
              </a:rPr>
              <a:t>7</a:t>
            </a:r>
            <a:r>
              <a:rPr lang="zh-CN" altLang="en-US" dirty="0" smtClean="0">
                <a:latin typeface="Arial" panose="020B0604020202020204" pitchFamily="34" charset="0"/>
              </a:rPr>
              <a:t>小时，那么天狼星的位置在子午线以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 东</a:t>
            </a:r>
            <a:r>
              <a:rPr lang="en-US" altLang="zh-CN" dirty="0" smtClean="0">
                <a:solidFill>
                  <a:srgbClr val="00FF00"/>
                </a:solidFill>
                <a:latin typeface="Arial" panose="020B0604020202020204" pitchFamily="34" charset="0"/>
              </a:rPr>
              <a:t>/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西 ？小时 ？分</a:t>
            </a:r>
            <a:r>
              <a:rPr lang="zh-CN" altLang="en-US" dirty="0" smtClean="0">
                <a:latin typeface="Arial" panose="020B0604020202020204" pitchFamily="34" charset="0"/>
              </a:rPr>
              <a:t>（天赤道以南</a:t>
            </a:r>
            <a:r>
              <a:rPr lang="en-US" altLang="zh-CN" dirty="0" smtClean="0">
                <a:latin typeface="Arial" panose="020B0604020202020204" pitchFamily="34" charset="0"/>
              </a:rPr>
              <a:t>16</a:t>
            </a:r>
            <a:r>
              <a:rPr lang="zh-CN" altLang="en-US" dirty="0" smtClean="0">
                <a:latin typeface="Arial" panose="020B0604020202020204" pitchFamily="34" charset="0"/>
              </a:rPr>
              <a:t>度</a:t>
            </a:r>
            <a:r>
              <a:rPr lang="en-US" altLang="zh-CN" dirty="0" smtClean="0">
                <a:latin typeface="Arial" panose="020B0604020202020204" pitchFamily="34" charset="0"/>
              </a:rPr>
              <a:t>43</a:t>
            </a:r>
            <a:r>
              <a:rPr lang="zh-CN" altLang="en-US" dirty="0" smtClean="0">
                <a:latin typeface="Arial" panose="020B0604020202020204" pitchFamily="34" charset="0"/>
              </a:rPr>
              <a:t>分的地方）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endParaRPr lang="zh-CN" altLang="en-US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latin typeface="Arial" panose="020B0604020202020204" pitchFamily="34" charset="0"/>
              </a:rPr>
              <a:t>那么，半年后的北京同时刻的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地方恒星时 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= 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？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小时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天狼星的时角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= 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？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小时 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- 6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小时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45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分 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</a:rPr>
              <a:t>= 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？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小时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？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分</a:t>
            </a:r>
            <a:endParaRPr lang="en-US" altLang="zh-CN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天狼星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晚上是否可见？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0" dirty="0"/>
              <a:t>思考题：计算北京的</a:t>
            </a:r>
            <a:r>
              <a:rPr lang="zh-CN" altLang="en-US" sz="4400" b="0" dirty="0" smtClean="0"/>
              <a:t>地方恒星时</a:t>
            </a:r>
            <a:endParaRPr lang="zh-CN" altLang="en-US" sz="4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r>
              <a:rPr lang="zh-CN" altLang="en-US" dirty="0"/>
              <a:t>起点：已知太阳在春分（夏至、秋分、冬至）时的</a:t>
            </a:r>
            <a:r>
              <a:rPr lang="zh-CN" altLang="en-US" dirty="0">
                <a:solidFill>
                  <a:srgbClr val="00FF00"/>
                </a:solidFill>
              </a:rPr>
              <a:t>视赤经 </a:t>
            </a:r>
            <a:r>
              <a:rPr lang="en-US" altLang="zh-CN" dirty="0"/>
              <a:t>+ </a:t>
            </a:r>
            <a:r>
              <a:rPr lang="zh-CN" altLang="en-US" dirty="0"/>
              <a:t>恒星时定义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 </a:t>
            </a:r>
            <a:r>
              <a:rPr lang="zh-CN" altLang="en-US" dirty="0"/>
              <a:t>东经</a:t>
            </a:r>
            <a:r>
              <a:rPr lang="en-US" altLang="zh-CN" dirty="0"/>
              <a:t>120</a:t>
            </a:r>
            <a:r>
              <a:rPr lang="zh-CN" altLang="en-US" dirty="0" smtClean="0"/>
              <a:t>度北京时间正午</a:t>
            </a:r>
            <a:r>
              <a:rPr lang="en-US" altLang="zh-CN" dirty="0"/>
              <a:t>12</a:t>
            </a:r>
            <a:r>
              <a:rPr lang="zh-CN" altLang="en-US" dirty="0"/>
              <a:t>点的</a:t>
            </a:r>
            <a:r>
              <a:rPr lang="zh-CN" altLang="en-US" dirty="0" smtClean="0"/>
              <a:t>地方恒星时（</a:t>
            </a:r>
            <a:r>
              <a:rPr lang="zh-CN" altLang="en-US" dirty="0" smtClean="0">
                <a:solidFill>
                  <a:srgbClr val="FF0000"/>
                </a:solidFill>
              </a:rPr>
              <a:t>近似！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r>
              <a:rPr lang="zh-CN" altLang="en-US" dirty="0"/>
              <a:t>换算</a:t>
            </a:r>
            <a:r>
              <a:rPr lang="zh-CN" altLang="en-US" dirty="0" smtClean="0"/>
              <a:t>为北京时间晚上</a:t>
            </a:r>
            <a:r>
              <a:rPr lang="zh-CN" altLang="en-US" dirty="0"/>
              <a:t>某时刻的</a:t>
            </a:r>
          </a:p>
          <a:p>
            <a:r>
              <a:rPr lang="zh-CN" altLang="en-US" dirty="0"/>
              <a:t>换算为某天的北京时间</a:t>
            </a:r>
            <a:r>
              <a:rPr lang="zh-CN" altLang="en-US" dirty="0" smtClean="0"/>
              <a:t>晚上相同时刻的</a:t>
            </a:r>
            <a:endParaRPr lang="zh-CN" altLang="en-US" dirty="0"/>
          </a:p>
          <a:p>
            <a:r>
              <a:rPr lang="zh-CN" altLang="en-US" dirty="0" smtClean="0"/>
              <a:t>换算</a:t>
            </a:r>
            <a:r>
              <a:rPr lang="zh-CN" altLang="en-US" dirty="0"/>
              <a:t>为北京经度的北京时间晚上相同</a:t>
            </a:r>
            <a:r>
              <a:rPr lang="zh-CN" altLang="en-US" dirty="0" smtClean="0"/>
              <a:t>时刻的 </a:t>
            </a:r>
            <a:endParaRPr lang="en-US" altLang="zh-CN" dirty="0" smtClean="0"/>
          </a:p>
          <a:p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北京的</a:t>
            </a:r>
            <a:r>
              <a:rPr lang="zh-CN" altLang="en-US" dirty="0" smtClean="0"/>
              <a:t>地方恒星时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520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mtClean="0"/>
              <a:t>5</a:t>
            </a:r>
            <a:r>
              <a:rPr lang="zh-CN" altLang="en-US" smtClean="0"/>
              <a:t>、地轴进动</a:t>
            </a:r>
            <a:endParaRPr lang="en-US" altLang="zh-CN" smtClean="0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437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773238"/>
            <a:ext cx="6153150" cy="407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sz="3600" b="0" smtClean="0"/>
              <a:t>地球自转轴进动周期</a:t>
            </a:r>
            <a:r>
              <a:rPr lang="en-US" altLang="zh-CN" sz="3600" b="0" smtClean="0"/>
              <a:t>~26,000</a:t>
            </a:r>
            <a:r>
              <a:rPr lang="zh-CN" altLang="en-US" sz="3600" b="0" smtClean="0"/>
              <a:t>年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5582" y="5225825"/>
            <a:ext cx="7545869" cy="11406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          北天极的位置以（黄道坐标系的）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北黄极</a:t>
            </a:r>
            <a:r>
              <a:rPr lang="zh-CN" altLang="en-US" dirty="0" smtClean="0">
                <a:latin typeface="Arial" panose="020B0604020202020204" pitchFamily="34" charset="0"/>
              </a:rPr>
              <a:t>为中心画一大圆</a:t>
            </a:r>
            <a:endParaRPr lang="en-US" altLang="zh-CN" dirty="0" smtClean="0">
              <a:latin typeface="Arial" panose="020B0604020202020204" pitchFamily="34" charset="0"/>
            </a:endParaRPr>
          </a:p>
        </p:txBody>
      </p:sp>
      <p:pic>
        <p:nvPicPr>
          <p:cNvPr id="1884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7897" y="1340768"/>
            <a:ext cx="4602162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884368" y="2677759"/>
            <a:ext cx="7770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rgbClr val="FF0000"/>
                </a:solidFill>
                <a:latin typeface="Arial" panose="020B0604020202020204" pitchFamily="34" charset="0"/>
              </a:rPr>
              <a:t>东</a:t>
            </a:r>
          </a:p>
        </p:txBody>
      </p:sp>
      <p:sp>
        <p:nvSpPr>
          <p:cNvPr id="2" name="左箭头 1"/>
          <p:cNvSpPr/>
          <p:nvPr/>
        </p:nvSpPr>
        <p:spPr bwMode="auto">
          <a:xfrm>
            <a:off x="6660232" y="1794260"/>
            <a:ext cx="762384" cy="196600"/>
          </a:xfrm>
          <a:prstGeom prst="lef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华文行楷" charset="-122"/>
            </a:endParaRPr>
          </a:p>
        </p:txBody>
      </p:sp>
      <p:sp>
        <p:nvSpPr>
          <p:cNvPr id="3" name="右箭头 2"/>
          <p:cNvSpPr/>
          <p:nvPr/>
        </p:nvSpPr>
        <p:spPr bwMode="auto">
          <a:xfrm flipV="1">
            <a:off x="6660232" y="1237444"/>
            <a:ext cx="762384" cy="206648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华文行楷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2" y="1124744"/>
            <a:ext cx="4491644" cy="396241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46063"/>
            <a:ext cx="8534400" cy="685800"/>
          </a:xfrm>
        </p:spPr>
        <p:txBody>
          <a:bodyPr/>
          <a:lstStyle/>
          <a:p>
            <a:pPr eaLnBrk="1" hangingPunct="1"/>
            <a:r>
              <a:rPr lang="zh-CN" altLang="en-US" sz="4000" b="0" dirty="0" smtClean="0"/>
              <a:t>天赤道移动：岁差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000125"/>
            <a:ext cx="8763000" cy="51276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（黄道固定 </a:t>
            </a:r>
            <a:r>
              <a:rPr lang="en-US" altLang="zh-CN" dirty="0" smtClean="0"/>
              <a:t>+</a:t>
            </a:r>
            <a:r>
              <a:rPr lang="zh-CN" altLang="en-US" dirty="0" smtClean="0"/>
              <a:t>）天赤道移动 </a:t>
            </a:r>
            <a:r>
              <a:rPr lang="zh-CN" altLang="en-US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春（秋）分点缓慢</a:t>
            </a:r>
            <a:r>
              <a:rPr lang="zh-CN" altLang="en-US" dirty="0" smtClean="0">
                <a:solidFill>
                  <a:srgbClr val="00FF00"/>
                </a:solidFill>
              </a:rPr>
              <a:t>向西</a:t>
            </a:r>
            <a:r>
              <a:rPr lang="zh-CN" altLang="en-US" dirty="0" smtClean="0"/>
              <a:t>移动，约</a:t>
            </a:r>
            <a:r>
              <a:rPr lang="en-US" altLang="zh-CN" dirty="0" smtClean="0"/>
              <a:t>26,000</a:t>
            </a:r>
            <a:r>
              <a:rPr lang="zh-CN" altLang="en-US" dirty="0" smtClean="0"/>
              <a:t>年沿天赤道巡回一圈</a:t>
            </a:r>
          </a:p>
          <a:p>
            <a:pPr eaLnBrk="1" hangingPunct="1"/>
            <a:r>
              <a:rPr lang="zh-CN" altLang="en-US" dirty="0" smtClean="0"/>
              <a:t>岁差：每年的二分点提前来临</a:t>
            </a:r>
          </a:p>
        </p:txBody>
      </p:sp>
      <p:pic>
        <p:nvPicPr>
          <p:cNvPr id="187396" name="Picture 4" descr="ve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708275"/>
            <a:ext cx="65166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7" name="Text Box 5"/>
          <p:cNvSpPr txBox="1">
            <a:spLocks noChangeArrowheads="1"/>
          </p:cNvSpPr>
          <p:nvPr/>
        </p:nvSpPr>
        <p:spPr bwMode="auto">
          <a:xfrm>
            <a:off x="1331913" y="3563938"/>
            <a:ext cx="121443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6600" dirty="0">
                <a:solidFill>
                  <a:srgbClr val="FF0000"/>
                </a:solidFill>
                <a:latin typeface="Arial" panose="020B0604020202020204" pitchFamily="34" charset="0"/>
              </a:rPr>
              <a:t>东</a:t>
            </a:r>
          </a:p>
        </p:txBody>
      </p:sp>
      <p:sp>
        <p:nvSpPr>
          <p:cNvPr id="187398" name="Line 6"/>
          <p:cNvSpPr>
            <a:spLocks noChangeShapeType="1"/>
          </p:cNvSpPr>
          <p:nvPr/>
        </p:nvSpPr>
        <p:spPr bwMode="auto">
          <a:xfrm flipH="1" flipV="1">
            <a:off x="5867400" y="5084763"/>
            <a:ext cx="1152525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399" name="Line 9"/>
          <p:cNvSpPr>
            <a:spLocks noChangeShapeType="1"/>
          </p:cNvSpPr>
          <p:nvPr/>
        </p:nvSpPr>
        <p:spPr bwMode="auto">
          <a:xfrm>
            <a:off x="5435600" y="4941888"/>
            <a:ext cx="360363" cy="142875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400" name="Text Box 5"/>
          <p:cNvSpPr txBox="1">
            <a:spLocks noChangeArrowheads="1"/>
          </p:cNvSpPr>
          <p:nvPr/>
        </p:nvSpPr>
        <p:spPr bwMode="auto">
          <a:xfrm>
            <a:off x="6516688" y="5084763"/>
            <a:ext cx="1800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</a:rPr>
              <a:t>太⊙阳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0" dirty="0" smtClean="0"/>
              <a:t>赤经和赤纬的改正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恒星的赤经和赤纬坐标以</a:t>
            </a:r>
            <a:r>
              <a:rPr lang="en-US" altLang="zh-CN" dirty="0" smtClean="0">
                <a:latin typeface="+mj-lt"/>
              </a:rPr>
              <a:t>~</a:t>
            </a:r>
            <a:r>
              <a:rPr lang="zh-CN" altLang="en-US" dirty="0" smtClean="0">
                <a:latin typeface="Verdana" panose="020B0604030504040204" pitchFamily="34" charset="0"/>
              </a:rPr>
              <a:t>26000</a:t>
            </a:r>
            <a:r>
              <a:rPr lang="zh-CN" altLang="en-US" dirty="0" smtClean="0"/>
              <a:t>年为周期在非常缓慢地变化</a:t>
            </a:r>
          </a:p>
          <a:p>
            <a:pPr lvl="1" eaLnBrk="1" hangingPunct="1"/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赤经和赤纬每100年大约变化1.4度，即恒星的赤经每20年增加约1分</a:t>
            </a:r>
          </a:p>
          <a:p>
            <a:pPr eaLnBrk="1" hangingPunct="1"/>
            <a:r>
              <a:rPr lang="zh-CN" altLang="en-US" dirty="0" smtClean="0"/>
              <a:t>恒星的赤经和赤纬</a:t>
            </a:r>
            <a:r>
              <a:rPr lang="zh-CN" altLang="en-US" dirty="0" smtClean="0">
                <a:solidFill>
                  <a:srgbClr val="00FF00"/>
                </a:solidFill>
              </a:rPr>
              <a:t>应标明年份</a:t>
            </a:r>
            <a:r>
              <a:rPr lang="zh-CN" altLang="en-US" dirty="0" smtClean="0"/>
              <a:t>，如公元1950.0年, 或</a:t>
            </a:r>
            <a:r>
              <a:rPr lang="en-US" altLang="zh-CN" dirty="0" smtClean="0"/>
              <a:t>2000.0</a:t>
            </a:r>
            <a:r>
              <a:rPr lang="zh-CN" altLang="en-US" dirty="0" smtClean="0"/>
              <a:t>年</a:t>
            </a:r>
          </a:p>
          <a:p>
            <a:pPr eaLnBrk="1" hangingPunct="1"/>
            <a:r>
              <a:rPr lang="zh-CN" altLang="en-US" dirty="0" smtClean="0"/>
              <a:t>尽管在短期内改正微小，但对精确观测或经过相当长一段时间（如</a:t>
            </a:r>
            <a:r>
              <a:rPr lang="en-US" altLang="zh-CN" dirty="0" smtClean="0"/>
              <a:t>50</a:t>
            </a:r>
            <a:r>
              <a:rPr lang="zh-CN" altLang="en-US" dirty="0" smtClean="0"/>
              <a:t>年）这种改正效应是显著的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思考题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地轴近动会引起春分时刻的变化吗？如果会，如何解决这个问题？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617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 smtClean="0"/>
              <a:t>全天</a:t>
            </a:r>
            <a:r>
              <a:rPr lang="en-US" altLang="zh-CN" dirty="0" smtClean="0"/>
              <a:t>88</a:t>
            </a:r>
            <a:r>
              <a:rPr lang="zh-CN" altLang="en-US" dirty="0" smtClean="0"/>
              <a:t>个星座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84784"/>
            <a:ext cx="8763000" cy="396044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panose="020B0604020202020204" pitchFamily="34" charset="0"/>
              </a:rPr>
              <a:t>1929</a:t>
            </a:r>
            <a:r>
              <a:rPr lang="zh-CN" altLang="en-US" dirty="0" smtClean="0">
                <a:latin typeface="Arial" panose="020B0604020202020204" pitchFamily="34" charset="0"/>
              </a:rPr>
              <a:t>年，国际天文学联合会（</a:t>
            </a:r>
            <a:r>
              <a:rPr lang="en-US" altLang="zh-CN" dirty="0" smtClean="0">
                <a:latin typeface="Arial" panose="020B0604020202020204" pitchFamily="34" charset="0"/>
              </a:rPr>
              <a:t>IAU</a:t>
            </a:r>
            <a:r>
              <a:rPr lang="zh-CN" altLang="en-US" dirty="0" smtClean="0">
                <a:latin typeface="Arial" panose="020B0604020202020204" pitchFamily="34" charset="0"/>
              </a:rPr>
              <a:t>）正式把全天划分为</a:t>
            </a:r>
            <a:r>
              <a:rPr lang="en-US" altLang="zh-CN" dirty="0" smtClean="0">
                <a:solidFill>
                  <a:srgbClr val="00FF00"/>
                </a:solidFill>
                <a:latin typeface="Arial" panose="020B0604020202020204" pitchFamily="34" charset="0"/>
              </a:rPr>
              <a:t>88</a:t>
            </a:r>
            <a:r>
              <a:rPr lang="zh-CN" altLang="en-US" dirty="0" smtClean="0">
                <a:solidFill>
                  <a:srgbClr val="00FF00"/>
                </a:solidFill>
                <a:latin typeface="Arial" panose="020B0604020202020204" pitchFamily="34" charset="0"/>
              </a:rPr>
              <a:t>个星座</a:t>
            </a:r>
            <a:r>
              <a:rPr lang="zh-CN" altLang="en-US" dirty="0" smtClean="0">
                <a:latin typeface="Arial" panose="020B0604020202020204" pitchFamily="34" charset="0"/>
              </a:rPr>
              <a:t>，并清楚界定每一个星座的边界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因此，每</a:t>
            </a:r>
            <a:r>
              <a:rPr lang="zh-CN" altLang="en-US" dirty="0">
                <a:latin typeface="Arial" panose="020B0604020202020204" pitchFamily="34" charset="0"/>
              </a:rPr>
              <a:t>颗星属于且只能属于一个</a:t>
            </a:r>
            <a:r>
              <a:rPr lang="zh-CN" altLang="en-US" dirty="0" smtClean="0">
                <a:latin typeface="Arial" panose="020B0604020202020204" pitchFamily="34" charset="0"/>
              </a:rPr>
              <a:t>星座（？）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27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CN" smtClean="0"/>
              <a:t>6</a:t>
            </a:r>
            <a:r>
              <a:rPr lang="zh-CN" altLang="en-US" smtClean="0"/>
              <a:t>、月球运动与月相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25" y="2204864"/>
            <a:ext cx="5671876" cy="4244454"/>
          </a:xfrm>
          <a:prstGeom prst="rect">
            <a:avLst/>
          </a:prstGeom>
        </p:spPr>
      </p:pic>
      <p:pic>
        <p:nvPicPr>
          <p:cNvPr id="191492" name="Picture 7" descr="20123822154578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628800"/>
            <a:ext cx="5235283" cy="445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 smtClean="0"/>
              <a:t>月球总是同一面对着地球</a:t>
            </a:r>
            <a:endParaRPr lang="en-US" altLang="zh-CN" sz="3600" b="0" dirty="0" smtClean="0"/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5806177"/>
            <a:ext cx="8426896" cy="7191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FF00"/>
                </a:solidFill>
              </a:rPr>
              <a:t>同步自转</a:t>
            </a:r>
            <a:r>
              <a:rPr lang="zh-CN" altLang="en-US" dirty="0" smtClean="0"/>
              <a:t>：月球的自转周期</a:t>
            </a:r>
            <a:r>
              <a:rPr lang="en-US" altLang="zh-CN" dirty="0" smtClean="0"/>
              <a:t>==</a:t>
            </a:r>
            <a:r>
              <a:rPr lang="zh-CN" altLang="en-US" dirty="0" smtClean="0"/>
              <a:t>月球的公转周期</a:t>
            </a:r>
          </a:p>
        </p:txBody>
      </p:sp>
      <p:pic>
        <p:nvPicPr>
          <p:cNvPr id="273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6905" y="1124744"/>
            <a:ext cx="4556125" cy="476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332656"/>
            <a:ext cx="8763000" cy="122413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dirty="0" smtClean="0">
                <a:solidFill>
                  <a:srgbClr val="FFFF00"/>
                </a:solidFill>
              </a:rPr>
              <a:t>月相</a:t>
            </a:r>
            <a:r>
              <a:rPr lang="zh-CN" altLang="en-US" dirty="0" smtClean="0"/>
              <a:t>：地球人所看到的月球被太阳所照亮的一半的大小</a:t>
            </a:r>
          </a:p>
        </p:txBody>
      </p:sp>
      <p:pic>
        <p:nvPicPr>
          <p:cNvPr id="197635" name="Picture 7" descr="moonph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22" y="1268760"/>
            <a:ext cx="7430740" cy="535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07305" y="404664"/>
            <a:ext cx="4659086" cy="208823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月球的会合周期 </a:t>
            </a:r>
            <a:r>
              <a:rPr lang="en-US" altLang="zh-CN" dirty="0" smtClean="0">
                <a:latin typeface="Arial" panose="020B0604020202020204" pitchFamily="34" charset="0"/>
              </a:rPr>
              <a:t>(synodic period)</a:t>
            </a:r>
            <a:r>
              <a:rPr lang="zh-CN" altLang="en-US" dirty="0" smtClean="0">
                <a:latin typeface="Arial" panose="020B0604020202020204" pitchFamily="34" charset="0"/>
              </a:rPr>
              <a:t> ：  新（满）月到新（满）月的时间间隔，</a:t>
            </a:r>
            <a:r>
              <a:rPr lang="en-US" altLang="zh-CN" dirty="0" smtClean="0">
                <a:latin typeface="Arial" panose="020B0604020202020204" pitchFamily="34" charset="0"/>
              </a:rPr>
              <a:t>~ 29.53 </a:t>
            </a:r>
            <a:r>
              <a:rPr lang="zh-CN" altLang="en-US" dirty="0" smtClean="0">
                <a:latin typeface="Arial" panose="020B0604020202020204" pitchFamily="34" charset="0"/>
              </a:rPr>
              <a:t>天</a:t>
            </a:r>
          </a:p>
        </p:txBody>
      </p:sp>
      <p:pic>
        <p:nvPicPr>
          <p:cNvPr id="195588" name="Picture 4" descr="Moon_phases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3" y="268646"/>
            <a:ext cx="4199961" cy="630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月亮</a:t>
            </a:r>
            <a:r>
              <a:rPr lang="zh-CN" altLang="en-US" dirty="0"/>
              <a:t>在哪儿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 月相</a:t>
            </a:r>
            <a:r>
              <a:rPr lang="zh-CN" altLang="en-US" sz="3200" dirty="0"/>
              <a:t>与月亮位置（升起、经过子午线、下落的时间</a:t>
            </a:r>
            <a:r>
              <a:rPr lang="zh-CN" altLang="en-US" sz="3200" dirty="0" smtClean="0"/>
              <a:t>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67707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3" name="Picture 3" descr="moonorb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5111" y="2563588"/>
            <a:ext cx="8613775" cy="4062413"/>
          </a:xfrm>
          <a:noFill/>
        </p:spPr>
      </p:pic>
      <p:sp>
        <p:nvSpPr>
          <p:cNvPr id="199684" name="Line 4"/>
          <p:cNvSpPr>
            <a:spLocks noChangeShapeType="1"/>
          </p:cNvSpPr>
          <p:nvPr/>
        </p:nvSpPr>
        <p:spPr bwMode="auto">
          <a:xfrm flipH="1">
            <a:off x="5392738" y="3316288"/>
            <a:ext cx="1968500" cy="32543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 flipH="1">
            <a:off x="5329238" y="3573463"/>
            <a:ext cx="0" cy="71963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686" name="Text Box 6"/>
          <p:cNvSpPr txBox="1">
            <a:spLocks noChangeArrowheads="1"/>
          </p:cNvSpPr>
          <p:nvPr/>
        </p:nvSpPr>
        <p:spPr bwMode="auto">
          <a:xfrm>
            <a:off x="2375026" y="2606675"/>
            <a:ext cx="1219200" cy="584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新月</a:t>
            </a:r>
          </a:p>
        </p:txBody>
      </p:sp>
      <p:sp>
        <p:nvSpPr>
          <p:cNvPr id="199687" name="Line 7"/>
          <p:cNvSpPr>
            <a:spLocks noChangeShapeType="1"/>
          </p:cNvSpPr>
          <p:nvPr/>
        </p:nvSpPr>
        <p:spPr bwMode="auto">
          <a:xfrm flipH="1">
            <a:off x="1914525" y="3233962"/>
            <a:ext cx="882650" cy="7286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9688" name="Text Box 8"/>
          <p:cNvSpPr txBox="1">
            <a:spLocks noChangeArrowheads="1"/>
          </p:cNvSpPr>
          <p:nvPr/>
        </p:nvSpPr>
        <p:spPr bwMode="auto">
          <a:xfrm>
            <a:off x="6912739" y="2620254"/>
            <a:ext cx="1676400" cy="584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非新月</a:t>
            </a:r>
            <a:r>
              <a:rPr lang="en-US" altLang="zh-CN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99689" name="Oval 9"/>
          <p:cNvSpPr>
            <a:spLocks noChangeArrowheads="1"/>
          </p:cNvSpPr>
          <p:nvPr/>
        </p:nvSpPr>
        <p:spPr bwMode="auto">
          <a:xfrm>
            <a:off x="6191251" y="4195934"/>
            <a:ext cx="210684" cy="19849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</a:endParaRPr>
          </a:p>
        </p:txBody>
      </p:sp>
      <p:sp>
        <p:nvSpPr>
          <p:cNvPr id="199690" name="Line 10"/>
          <p:cNvSpPr>
            <a:spLocks noChangeShapeType="1"/>
          </p:cNvSpPr>
          <p:nvPr/>
        </p:nvSpPr>
        <p:spPr bwMode="auto">
          <a:xfrm flipH="1">
            <a:off x="6354762" y="3190875"/>
            <a:ext cx="960437" cy="4810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6660327" y="4898378"/>
            <a:ext cx="1928812" cy="584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0000"/>
                </a:solidFill>
              </a:rPr>
              <a:t>再次新月</a:t>
            </a:r>
          </a:p>
        </p:txBody>
      </p:sp>
      <p:sp>
        <p:nvSpPr>
          <p:cNvPr id="199692" name="Line 12"/>
          <p:cNvSpPr>
            <a:spLocks noChangeShapeType="1"/>
          </p:cNvSpPr>
          <p:nvPr/>
        </p:nvSpPr>
        <p:spPr bwMode="auto">
          <a:xfrm flipH="1" flipV="1">
            <a:off x="6401935" y="4387203"/>
            <a:ext cx="695325" cy="511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05" name="Line 13"/>
          <p:cNvSpPr>
            <a:spLocks noChangeShapeType="1"/>
          </p:cNvSpPr>
          <p:nvPr/>
        </p:nvSpPr>
        <p:spPr bwMode="auto">
          <a:xfrm flipH="1">
            <a:off x="5447529" y="4058590"/>
            <a:ext cx="1867670" cy="41646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36206" name="直接箭头连接符 14"/>
          <p:cNvCxnSpPr>
            <a:cxnSpLocks noChangeShapeType="1"/>
            <a:endCxn id="199689" idx="0"/>
          </p:cNvCxnSpPr>
          <p:nvPr/>
        </p:nvCxnSpPr>
        <p:spPr bwMode="auto">
          <a:xfrm>
            <a:off x="6264276" y="3835571"/>
            <a:ext cx="32317" cy="3603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矩形 1"/>
          <p:cNvSpPr/>
          <p:nvPr/>
        </p:nvSpPr>
        <p:spPr>
          <a:xfrm>
            <a:off x="179512" y="291702"/>
            <a:ext cx="8784975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FFFF"/>
                </a:solidFill>
                <a:latin typeface="Arial" panose="020B0604020202020204" pitchFamily="34" charset="0"/>
                <a:ea typeface="黑体"/>
              </a:rPr>
              <a:t>月球相对于背景恒星也</a:t>
            </a:r>
            <a:r>
              <a:rPr lang="zh-CN" altLang="en-US" sz="3200" dirty="0">
                <a:solidFill>
                  <a:srgbClr val="00FF00"/>
                </a:solidFill>
                <a:latin typeface="Arial" panose="020B0604020202020204" pitchFamily="34" charset="0"/>
                <a:ea typeface="黑体"/>
              </a:rPr>
              <a:t>向东</a:t>
            </a:r>
            <a:r>
              <a:rPr lang="zh-CN" altLang="en-US" sz="3200" dirty="0">
                <a:solidFill>
                  <a:srgbClr val="FFFFFF"/>
                </a:solidFill>
                <a:latin typeface="Arial" panose="020B0604020202020204" pitchFamily="34" charset="0"/>
                <a:ea typeface="黑体"/>
              </a:rPr>
              <a:t>漂移，但月亮的漂移非常快，一天大约</a:t>
            </a:r>
            <a:r>
              <a:rPr lang="en-US" altLang="zh-CN" sz="3200" dirty="0">
                <a:solidFill>
                  <a:srgbClr val="FFFFFF"/>
                </a:solidFill>
                <a:latin typeface="Arial" panose="020B0604020202020204" pitchFamily="34" charset="0"/>
                <a:ea typeface="黑体"/>
              </a:rPr>
              <a:t>13</a:t>
            </a:r>
            <a:r>
              <a:rPr lang="zh-CN" altLang="en-US" sz="3200" dirty="0">
                <a:solidFill>
                  <a:srgbClr val="FFFFFF"/>
                </a:solidFill>
                <a:latin typeface="Arial" panose="020B0604020202020204" pitchFamily="34" charset="0"/>
                <a:ea typeface="黑体"/>
              </a:rPr>
              <a:t>度</a:t>
            </a:r>
            <a:endParaRPr lang="zh-CN" altLang="en-US" sz="3200" dirty="0">
              <a:solidFill>
                <a:srgbClr val="00FF00"/>
              </a:solidFill>
              <a:latin typeface="Arial" panose="020B0604020202020204" pitchFamily="34" charset="0"/>
              <a:ea typeface="黑体"/>
            </a:endParaRPr>
          </a:p>
          <a:p>
            <a:pPr marL="342900" lvl="0" indent="-342900"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FFFF"/>
                </a:solidFill>
                <a:latin typeface="Arial" panose="020B0604020202020204" pitchFamily="34" charset="0"/>
                <a:ea typeface="黑体"/>
              </a:rPr>
              <a:t>月球回到原处（相对于背景恒星）的周期约为</a:t>
            </a:r>
            <a:r>
              <a:rPr lang="en-US" altLang="zh-CN" sz="3200" dirty="0">
                <a:solidFill>
                  <a:srgbClr val="FFFFFF"/>
                </a:solidFill>
                <a:latin typeface="Arial" panose="020B0604020202020204" pitchFamily="34" charset="0"/>
                <a:ea typeface="黑体"/>
              </a:rPr>
              <a:t>27.32 </a:t>
            </a:r>
            <a:r>
              <a:rPr lang="zh-CN" altLang="en-US" sz="3200" dirty="0">
                <a:solidFill>
                  <a:srgbClr val="FFFFFF"/>
                </a:solidFill>
                <a:latin typeface="Arial" panose="020B0604020202020204" pitchFamily="34" charset="0"/>
                <a:ea typeface="黑体"/>
              </a:rPr>
              <a:t>天，即</a:t>
            </a:r>
            <a:r>
              <a:rPr lang="zh-CN" altLang="en-US" sz="3200" dirty="0">
                <a:solidFill>
                  <a:srgbClr val="FFFF00"/>
                </a:solidFill>
                <a:latin typeface="Arial" panose="020B0604020202020204" pitchFamily="34" charset="0"/>
                <a:ea typeface="黑体"/>
              </a:rPr>
              <a:t>月球的恒星周期</a:t>
            </a:r>
            <a:r>
              <a:rPr lang="en-US" altLang="zh-CN" sz="3200" dirty="0">
                <a:solidFill>
                  <a:srgbClr val="FFFFFF"/>
                </a:solidFill>
                <a:latin typeface="Arial" panose="020B0604020202020204" pitchFamily="34" charset="0"/>
                <a:ea typeface="黑体"/>
              </a:rPr>
              <a:t>(sidereal period)</a:t>
            </a:r>
            <a:endParaRPr lang="zh-CN" altLang="en-US" sz="3200" dirty="0">
              <a:solidFill>
                <a:srgbClr val="FFFFFF"/>
              </a:solidFill>
              <a:latin typeface="Arial" panose="020B0604020202020204" pitchFamily="34" charset="0"/>
              <a:ea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520" y="764704"/>
            <a:ext cx="8763000" cy="5616624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月球绕地球的公转周期</a:t>
            </a:r>
            <a:r>
              <a:rPr lang="zh-CN" altLang="en-US" dirty="0">
                <a:latin typeface="Arial" panose="020B0604020202020204" pitchFamily="34" charset="0"/>
              </a:rPr>
              <a:t>为</a:t>
            </a:r>
            <a:r>
              <a:rPr lang="en-US" altLang="zh-CN" dirty="0" smtClean="0">
                <a:latin typeface="Arial" panose="020B0604020202020204" pitchFamily="34" charset="0"/>
              </a:rPr>
              <a:t>: </a:t>
            </a:r>
          </a:p>
          <a:p>
            <a:pPr marL="971550" lvl="1" indent="-514350" eaLnBrk="1" hangingPunct="1">
              <a:buFont typeface="+mj-lt"/>
              <a:buAutoNum type="alphaUcPeriod"/>
            </a:pP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</a:rPr>
              <a:t> 会合周期</a:t>
            </a:r>
            <a:r>
              <a:rPr lang="zh-CN" altLang="en-US" dirty="0" smtClean="0"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en-US" altLang="zh-CN" dirty="0" smtClean="0">
              <a:latin typeface="Arial" panose="020B0604020202020204" pitchFamily="34" charset="0"/>
              <a:ea typeface="楷体_GB2312" pitchFamily="49" charset="-122"/>
            </a:endParaRPr>
          </a:p>
          <a:p>
            <a:pPr marL="971550" lvl="1" indent="-514350" eaLnBrk="1" hangingPunct="1">
              <a:buFont typeface="+mj-lt"/>
              <a:buAutoNum type="alphaUcPeriod"/>
            </a:pP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en-US" dirty="0" err="1">
                <a:latin typeface="Arial" panose="020B0604020202020204" pitchFamily="34" charset="0"/>
                <a:ea typeface="黑体" panose="02010609060101010101" pitchFamily="49" charset="-122"/>
              </a:rPr>
              <a:t>恒星周期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endParaRPr lang="en-US" altLang="zh-CN" dirty="0" smtClean="0">
              <a:latin typeface="Arial" panose="020B0604020202020204" pitchFamily="34" charset="0"/>
              <a:ea typeface="楷体_GB2312" pitchFamily="49" charset="-122"/>
            </a:endParaRPr>
          </a:p>
          <a:p>
            <a:pPr marL="971550" lvl="1" indent="-514350" eaLnBrk="1" hangingPunct="1">
              <a:buFont typeface="+mj-lt"/>
              <a:buAutoNum type="alphaUcPeriod"/>
            </a:pPr>
            <a:r>
              <a:rPr lang="en-US" altLang="zh-CN" dirty="0" smtClean="0">
                <a:latin typeface="Arial" panose="020B0604020202020204" pitchFamily="34" charset="0"/>
                <a:ea typeface="楷体_GB2312" pitchFamily="49" charset="-122"/>
              </a:rPr>
              <a:t>~ 29.53 </a:t>
            </a:r>
            <a:r>
              <a:rPr lang="zh-CN" altLang="en-US" dirty="0" smtClean="0">
                <a:latin typeface="Arial" panose="020B0604020202020204" pitchFamily="34" charset="0"/>
                <a:ea typeface="楷体_GB2312" pitchFamily="49" charset="-122"/>
              </a:rPr>
              <a:t>天？ </a:t>
            </a:r>
            <a:endParaRPr lang="en-US" altLang="zh-CN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971550" lvl="1" indent="-514350" eaLnBrk="1" hangingPunct="1">
              <a:buFont typeface="+mj-lt"/>
              <a:buAutoNum type="alphaUcPeriod"/>
            </a:pPr>
            <a:r>
              <a:rPr lang="en-US" altLang="zh-CN" dirty="0" smtClean="0">
                <a:latin typeface="Arial" panose="020B0604020202020204" pitchFamily="34" charset="0"/>
                <a:ea typeface="楷体_GB2312" pitchFamily="49" charset="-122"/>
              </a:rPr>
              <a:t>~ 27.23</a:t>
            </a:r>
            <a:r>
              <a:rPr lang="zh-CN" altLang="en-US" dirty="0" smtClean="0">
                <a:latin typeface="Arial" panose="020B0604020202020204" pitchFamily="34" charset="0"/>
                <a:ea typeface="楷体_GB2312" pitchFamily="49" charset="-122"/>
              </a:rPr>
              <a:t>天？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836712"/>
            <a:ext cx="8534400" cy="685800"/>
          </a:xfrm>
        </p:spPr>
        <p:txBody>
          <a:bodyPr/>
          <a:lstStyle/>
          <a:p>
            <a:pPr algn="ctr"/>
            <a:r>
              <a:rPr lang="en-US" altLang="zh-CN" dirty="0" smtClean="0"/>
              <a:t>7</a:t>
            </a:r>
            <a:r>
              <a:rPr lang="zh-CN" altLang="en-US" dirty="0" smtClean="0"/>
              <a:t>、（日月）食：通过阴影</a:t>
            </a:r>
          </a:p>
        </p:txBody>
      </p:sp>
      <p:pic>
        <p:nvPicPr>
          <p:cNvPr id="203780" name="Picture 5" descr="da5c498eb7a04aa39c6f8f8b2d0875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24650"/>
            <a:ext cx="6858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日食：地球通过月球的阴影</a:t>
            </a:r>
            <a:endParaRPr lang="en-US" altLang="zh-CN" b="0" dirty="0" smtClean="0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96975"/>
            <a:ext cx="8610600" cy="1799977"/>
          </a:xfrm>
        </p:spPr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</a:rPr>
              <a:t>日全食</a:t>
            </a:r>
          </a:p>
          <a:p>
            <a:r>
              <a:rPr lang="zh-CN" altLang="en-US" dirty="0" smtClean="0">
                <a:latin typeface="Arial" panose="020B0604020202020204" pitchFamily="34" charset="0"/>
              </a:rPr>
              <a:t>日偏食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</a:rPr>
              <a:t>日环食</a:t>
            </a:r>
          </a:p>
        </p:txBody>
      </p:sp>
      <p:pic>
        <p:nvPicPr>
          <p:cNvPr id="259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3068638"/>
            <a:ext cx="8269287" cy="347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9078" name="Text Box 6"/>
          <p:cNvSpPr txBox="1">
            <a:spLocks noChangeArrowheads="1"/>
          </p:cNvSpPr>
          <p:nvPr/>
        </p:nvSpPr>
        <p:spPr bwMode="auto">
          <a:xfrm>
            <a:off x="5292725" y="3213100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charset="0"/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Times New Roman" charset="0"/>
                <a:ea typeface="黑体" charset="-122"/>
              </a:rPr>
              <a:t>本影</a:t>
            </a:r>
          </a:p>
        </p:txBody>
      </p:sp>
      <p:sp>
        <p:nvSpPr>
          <p:cNvPr id="259079" name="Text Box 7"/>
          <p:cNvSpPr txBox="1">
            <a:spLocks noChangeArrowheads="1"/>
          </p:cNvSpPr>
          <p:nvPr/>
        </p:nvSpPr>
        <p:spPr bwMode="auto">
          <a:xfrm>
            <a:off x="7092950" y="3141663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charset="0"/>
              <a:buNone/>
              <a:defRPr/>
            </a:pPr>
            <a:r>
              <a:rPr lang="zh-CN" altLang="en-US" b="1">
                <a:solidFill>
                  <a:srgbClr val="FF0000"/>
                </a:solidFill>
                <a:latin typeface="Times New Roman" charset="0"/>
                <a:ea typeface="黑体" charset="-122"/>
              </a:rPr>
              <a:t>半影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836712"/>
            <a:ext cx="8763000" cy="7198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月球和太阳的视大小几乎相同是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日全食</a:t>
            </a:r>
            <a:r>
              <a:rPr lang="zh-CN" altLang="en-US" dirty="0" smtClean="0">
                <a:latin typeface="Arial" panose="020B0604020202020204" pitchFamily="34" charset="0"/>
              </a:rPr>
              <a:t>的原因</a:t>
            </a:r>
          </a:p>
        </p:txBody>
      </p:sp>
      <p:pic>
        <p:nvPicPr>
          <p:cNvPr id="261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1988840"/>
            <a:ext cx="5973763" cy="422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556665"/>
            <a:ext cx="3406775" cy="4312495"/>
          </a:xfrm>
        </p:spPr>
        <p:txBody>
          <a:bodyPr/>
          <a:lstStyle/>
          <a:p>
            <a:r>
              <a:rPr lang="zh-CN" altLang="en-US" dirty="0" smtClean="0"/>
              <a:t>星座</a:t>
            </a:r>
            <a:r>
              <a:rPr lang="zh-CN" altLang="en-US" dirty="0"/>
              <a:t>名用来命名星星</a:t>
            </a:r>
          </a:p>
          <a:p>
            <a:pPr lvl="1"/>
            <a:r>
              <a:rPr lang="zh-CN" altLang="en-US" dirty="0">
                <a:latin typeface="楷体_GB2312" pitchFamily="49" charset="-122"/>
                <a:ea typeface="黑体" panose="02010609060101010101" pitchFamily="49" charset="-122"/>
              </a:rPr>
              <a:t>天狼星：官方名为大犬座</a:t>
            </a:r>
            <a:r>
              <a:rPr lang="en-US" altLang="zh-CN" dirty="0">
                <a:latin typeface="楷体_GB2312" pitchFamily="49" charset="-122"/>
                <a:ea typeface="黑体" panose="02010609060101010101" pitchFamily="49" charset="-122"/>
              </a:rPr>
              <a:t>α</a:t>
            </a:r>
            <a:r>
              <a:rPr lang="zh-CN" altLang="en-US" dirty="0" smtClean="0">
                <a:latin typeface="楷体_GB2312" pitchFamily="49" charset="-122"/>
                <a:ea typeface="黑体" panose="02010609060101010101" pitchFamily="49" charset="-122"/>
              </a:rPr>
              <a:t>星（本星座最亮的星）</a:t>
            </a:r>
            <a:endParaRPr lang="zh-CN" altLang="en-US" dirty="0">
              <a:latin typeface="楷体_GB2312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楷体_GB2312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楷体_GB2312" pitchFamily="49" charset="-122"/>
                <a:ea typeface="黑体" panose="02010609060101010101" pitchFamily="49" charset="-122"/>
              </a:rPr>
              <a:t>附录</a:t>
            </a:r>
            <a:r>
              <a:rPr lang="zh-CN" altLang="en-US" dirty="0">
                <a:latin typeface="楷体_GB2312" pitchFamily="49" charset="-122"/>
                <a:ea typeface="黑体" panose="02010609060101010101" pitchFamily="49" charset="-122"/>
              </a:rPr>
              <a:t>六：星座</a:t>
            </a:r>
          </a:p>
          <a:p>
            <a:endParaRPr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44247"/>
            <a:ext cx="5298949" cy="6505407"/>
          </a:xfrm>
          <a:prstGeom prst="rect">
            <a:avLst/>
          </a:prstGeom>
        </p:spPr>
      </p:pic>
      <p:pic>
        <p:nvPicPr>
          <p:cNvPr id="32973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9872" y="4650992"/>
            <a:ext cx="1023938" cy="199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626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b="0" dirty="0" smtClean="0"/>
              <a:t>日全食开始前和结束前</a:t>
            </a:r>
            <a:r>
              <a:rPr lang="zh-CN" altLang="en-US" sz="3600" b="0" dirty="0"/>
              <a:t>出现</a:t>
            </a:r>
            <a:r>
              <a:rPr lang="zh-CN" altLang="en-US" sz="3600" b="0" dirty="0" smtClean="0"/>
              <a:t>钻石环</a:t>
            </a:r>
            <a:r>
              <a:rPr lang="en-US" altLang="zh-CN" sz="3600" b="0" dirty="0" smtClean="0"/>
              <a:t>/</a:t>
            </a:r>
            <a:r>
              <a:rPr lang="zh-CN" altLang="en-US" sz="3600" b="0" dirty="0"/>
              <a:t>贝利珠</a:t>
            </a:r>
            <a:endParaRPr lang="zh-CN" altLang="en-US" sz="3600" b="0" dirty="0" smtClean="0"/>
          </a:p>
        </p:txBody>
      </p:sp>
      <p:pic>
        <p:nvPicPr>
          <p:cNvPr id="208899" name="Picture 4" descr="diamond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13741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1" name="Picture 7" descr="diamo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29000"/>
            <a:ext cx="3919537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548680"/>
            <a:ext cx="8311835" cy="168548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日全食一般持续</a:t>
            </a:r>
            <a:r>
              <a:rPr lang="en-US" altLang="zh-CN" dirty="0" smtClean="0"/>
              <a:t>2-7</a:t>
            </a:r>
            <a:r>
              <a:rPr lang="zh-CN" altLang="en-US" dirty="0"/>
              <a:t>分钟</a:t>
            </a:r>
            <a:r>
              <a:rPr lang="zh-CN" altLang="en-US" dirty="0" smtClean="0"/>
              <a:t>，白昼变得如同</a:t>
            </a:r>
            <a:r>
              <a:rPr lang="zh-CN" altLang="en-US" dirty="0"/>
              <a:t>无月</a:t>
            </a:r>
            <a:r>
              <a:rPr lang="zh-CN" altLang="en-US" dirty="0" smtClean="0"/>
              <a:t>黑夜。此时，可见</a:t>
            </a:r>
            <a:r>
              <a:rPr lang="zh-CN" altLang="en-US" dirty="0"/>
              <a:t>行星、亮</a:t>
            </a:r>
            <a:r>
              <a:rPr lang="zh-CN" altLang="en-US" dirty="0" smtClean="0"/>
              <a:t>星，特别可见因暗弱而平时</a:t>
            </a:r>
            <a:r>
              <a:rPr lang="zh-CN" altLang="en-US" dirty="0"/>
              <a:t>看不到的</a:t>
            </a:r>
            <a:r>
              <a:rPr lang="zh-CN" altLang="en-US" dirty="0" smtClean="0"/>
              <a:t>日珥和日冕。</a:t>
            </a:r>
            <a:endParaRPr lang="zh-CN" alt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 smtClean="0"/>
          </a:p>
        </p:txBody>
      </p:sp>
      <p:pic>
        <p:nvPicPr>
          <p:cNvPr id="210948" name="Picture 4" descr="solar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235" y="2636912"/>
            <a:ext cx="4885152" cy="32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romin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3568898" cy="32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403648" y="3712405"/>
            <a:ext cx="13977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00"/>
                </a:solidFill>
              </a:rPr>
              <a:t>日珥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760739" y="3861048"/>
            <a:ext cx="1296144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00"/>
                </a:solidFill>
              </a:rPr>
              <a:t>日冕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626" y="548680"/>
            <a:ext cx="8509846" cy="12241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月球</a:t>
            </a:r>
            <a:r>
              <a:rPr lang="zh-CN" altLang="en-US" dirty="0"/>
              <a:t>轨道并非正圆</a:t>
            </a:r>
            <a:r>
              <a:rPr lang="zh-CN" altLang="en-US" dirty="0" smtClean="0"/>
              <a:t>（导致月球</a:t>
            </a:r>
            <a:r>
              <a:rPr lang="zh-CN" altLang="en-US" dirty="0"/>
              <a:t>视大小变化</a:t>
            </a:r>
            <a:r>
              <a:rPr lang="zh-CN" altLang="en-US" dirty="0" smtClean="0"/>
              <a:t>）</a:t>
            </a:r>
            <a:r>
              <a:rPr lang="zh-CN" altLang="en-US" dirty="0" smtClean="0">
                <a:sym typeface="Wingdings" panose="05000000000000000000" pitchFamily="2" charset="2"/>
              </a:rPr>
              <a:t>是有时日全食、有时</a:t>
            </a:r>
            <a:r>
              <a:rPr lang="zh-CN" alt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日环食</a:t>
            </a:r>
            <a:r>
              <a:rPr lang="zh-CN" altLang="en-US" dirty="0" smtClean="0">
                <a:sym typeface="Wingdings" panose="05000000000000000000" pitchFamily="2" charset="2"/>
              </a:rPr>
              <a:t>的原因。</a:t>
            </a:r>
            <a:endParaRPr lang="zh-CN" altLang="en-US" dirty="0" smtClean="0"/>
          </a:p>
        </p:txBody>
      </p:sp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600" y="1970088"/>
            <a:ext cx="6018213" cy="456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 descr="9405101613hh3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66" y="2878931"/>
            <a:ext cx="292576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b="0" dirty="0" smtClean="0"/>
              <a:t>日全（环）食全过程持续约</a:t>
            </a:r>
            <a:r>
              <a:rPr lang="en-US" altLang="zh-CN" sz="4000" b="0" dirty="0" smtClean="0"/>
              <a:t>90</a:t>
            </a:r>
            <a:r>
              <a:rPr lang="zh-CN" altLang="en-US" sz="4000" b="0" dirty="0" smtClean="0"/>
              <a:t>分钟</a:t>
            </a:r>
          </a:p>
        </p:txBody>
      </p:sp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916112"/>
            <a:ext cx="8637680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21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4221163"/>
            <a:ext cx="8674100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>
                <a:latin typeface="Times New Roman" panose="02020603050405020304" pitchFamily="18" charset="0"/>
              </a:rPr>
              <a:t>仅</a:t>
            </a:r>
            <a:r>
              <a:rPr lang="zh-CN" altLang="en-US" b="0" dirty="0" smtClean="0">
                <a:latin typeface="Times New Roman" panose="02020603050405020304" pitchFamily="18" charset="0"/>
              </a:rPr>
              <a:t>发生日偏食的概率更大</a:t>
            </a:r>
          </a:p>
        </p:txBody>
      </p:sp>
      <p:pic>
        <p:nvPicPr>
          <p:cNvPr id="214019" name="Picture 4" descr="sola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725613"/>
            <a:ext cx="5108575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3634" y="425960"/>
            <a:ext cx="8534400" cy="1130831"/>
          </a:xfrm>
        </p:spPr>
        <p:txBody>
          <a:bodyPr/>
          <a:lstStyle/>
          <a:p>
            <a:pPr algn="just" eaLnBrk="1" hangingPunct="1"/>
            <a:r>
              <a:rPr lang="zh-CN" altLang="en-US" sz="3200" b="0" u="none" dirty="0" smtClean="0"/>
              <a:t>月球影子小，使得同一地区出现日（</a:t>
            </a:r>
            <a:r>
              <a:rPr lang="zh-CN" altLang="en-US" sz="3200" b="0" u="none" dirty="0"/>
              <a:t>全</a:t>
            </a:r>
            <a:r>
              <a:rPr lang="en-US" altLang="zh-CN" sz="3200" b="0" u="none" dirty="0" smtClean="0"/>
              <a:t>/</a:t>
            </a:r>
            <a:r>
              <a:rPr lang="zh-CN" altLang="en-US" sz="3200" b="0" u="none" dirty="0" smtClean="0"/>
              <a:t>环）食的概率很小</a:t>
            </a:r>
          </a:p>
        </p:txBody>
      </p:sp>
      <p:pic>
        <p:nvPicPr>
          <p:cNvPr id="225283" name="Picture 4" descr="s_eclipse_to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81176"/>
            <a:ext cx="6686302" cy="27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1364" name="Picture 5" descr="s_eclipse_ann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03275"/>
            <a:ext cx="6686302" cy="2759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5" name="TextBox 6"/>
          <p:cNvSpPr txBox="1">
            <a:spLocks noChangeArrowheads="1"/>
          </p:cNvSpPr>
          <p:nvPr/>
        </p:nvSpPr>
        <p:spPr bwMode="auto">
          <a:xfrm>
            <a:off x="2627784" y="2166615"/>
            <a:ext cx="571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dirty="0">
                <a:latin typeface="Times New Roman" panose="02020603050405020304" pitchFamily="18" charset="0"/>
                <a:ea typeface="华文行楷" panose="02010800040101010101" pitchFamily="2" charset="-122"/>
              </a:rPr>
              <a:t>西</a:t>
            </a:r>
          </a:p>
        </p:txBody>
      </p:sp>
      <p:pic>
        <p:nvPicPr>
          <p:cNvPr id="141316" name="Picture 4" descr="https://timgsa.baidu.com/timg?image&amp;quality=80&amp;size=b9999_10000&amp;sec=1551009528351&amp;di=dc485b928cd0c9ff84dca4a33710758c&amp;imgtype=0&amp;src=http%3A%2F%2F5b0988e595225.cdn.sohucs.com%2Fq_70%2Cc_zoom%2Cw_640%2Fimages%2F20180722%2F1c4554cbf7e44cda8c542c425139cdda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9" y="3212976"/>
            <a:ext cx="2220763" cy="120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b="0" u="none" dirty="0" smtClean="0"/>
              <a:t>日食可以精确预测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7034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124744"/>
            <a:ext cx="7671072" cy="5476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400" b="0" dirty="0" smtClean="0"/>
              <a:t>2015</a:t>
            </a:r>
            <a:r>
              <a:rPr lang="zh-CN" altLang="en-US" sz="4400" b="0" dirty="0" smtClean="0"/>
              <a:t>年</a:t>
            </a:r>
            <a:r>
              <a:rPr lang="en-US" altLang="zh-CN" sz="4400" b="0" dirty="0" smtClean="0"/>
              <a:t>3</a:t>
            </a:r>
            <a:r>
              <a:rPr lang="zh-CN" altLang="en-US" sz="4400" b="0" dirty="0" smtClean="0"/>
              <a:t>月</a:t>
            </a:r>
            <a:r>
              <a:rPr lang="en-US" altLang="zh-CN" sz="4400" b="0" dirty="0" smtClean="0"/>
              <a:t>20</a:t>
            </a:r>
            <a:r>
              <a:rPr lang="zh-CN" altLang="en-US" sz="4400" b="0" dirty="0" smtClean="0"/>
              <a:t>日无人区日全食</a:t>
            </a:r>
          </a:p>
        </p:txBody>
      </p:sp>
      <p:pic>
        <p:nvPicPr>
          <p:cNvPr id="31949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043113" y="1196975"/>
            <a:ext cx="5132387" cy="51276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b="0" dirty="0" smtClean="0"/>
              <a:t>“近期”中国日全食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1773238"/>
            <a:ext cx="7631112" cy="37861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4000" b="1" dirty="0" smtClean="0"/>
              <a:t>2008</a:t>
            </a:r>
            <a:r>
              <a:rPr lang="zh-CN" altLang="en-US" sz="4000" b="1" dirty="0" smtClean="0"/>
              <a:t>年</a:t>
            </a:r>
            <a:r>
              <a:rPr lang="en-US" altLang="zh-CN" sz="4000" b="1" dirty="0" smtClean="0"/>
              <a:t>8</a:t>
            </a:r>
            <a:r>
              <a:rPr lang="zh-CN" altLang="en-US" sz="4000" b="1" dirty="0" smtClean="0"/>
              <a:t>月</a:t>
            </a:r>
            <a:r>
              <a:rPr lang="en-US" altLang="zh-CN" sz="4000" b="1" dirty="0" smtClean="0"/>
              <a:t>1</a:t>
            </a:r>
            <a:r>
              <a:rPr lang="zh-CN" altLang="en-US" sz="4000" b="1" dirty="0" smtClean="0"/>
              <a:t>日（西北地区）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4000" b="1" dirty="0" smtClean="0"/>
              <a:t>2009</a:t>
            </a:r>
            <a:r>
              <a:rPr lang="zh-CN" altLang="en-US" sz="4000" b="1" dirty="0" smtClean="0"/>
              <a:t>年</a:t>
            </a:r>
            <a:r>
              <a:rPr lang="en-US" altLang="zh-CN" sz="4000" b="1" dirty="0" smtClean="0"/>
              <a:t>7</a:t>
            </a:r>
            <a:r>
              <a:rPr lang="zh-CN" altLang="en-US" sz="4000" b="1" dirty="0" smtClean="0"/>
              <a:t>月</a:t>
            </a:r>
            <a:r>
              <a:rPr lang="en-US" altLang="zh-CN" sz="4000" b="1" dirty="0" smtClean="0"/>
              <a:t>22</a:t>
            </a:r>
            <a:r>
              <a:rPr lang="zh-CN" altLang="en-US" sz="4000" b="1" dirty="0" smtClean="0"/>
              <a:t>日（长江流域）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4000" b="1" dirty="0" smtClean="0"/>
              <a:t>2010</a:t>
            </a:r>
            <a:r>
              <a:rPr lang="zh-CN" altLang="en-US" sz="4000" b="1" dirty="0" smtClean="0"/>
              <a:t>年</a:t>
            </a:r>
            <a:r>
              <a:rPr lang="en-US" altLang="zh-CN" sz="4000" b="1" dirty="0" smtClean="0"/>
              <a:t>1</a:t>
            </a:r>
            <a:r>
              <a:rPr lang="zh-CN" altLang="en-US" sz="4000" b="1" dirty="0" smtClean="0"/>
              <a:t>月</a:t>
            </a:r>
            <a:r>
              <a:rPr lang="en-US" altLang="zh-CN" sz="4000" b="1" dirty="0" smtClean="0"/>
              <a:t>15</a:t>
            </a:r>
            <a:r>
              <a:rPr lang="zh-CN" altLang="en-US" sz="4000" b="1" dirty="0" smtClean="0"/>
              <a:t>日 日环食</a:t>
            </a:r>
          </a:p>
          <a:p>
            <a:pPr eaLnBrk="1" hangingPunct="1">
              <a:lnSpc>
                <a:spcPct val="80000"/>
              </a:lnSpc>
            </a:pPr>
            <a:endParaRPr lang="zh-CN" altLang="en-US" sz="4000" b="1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4000" b="1" dirty="0" smtClean="0">
                <a:solidFill>
                  <a:srgbClr val="00FF00"/>
                </a:solidFill>
              </a:rPr>
              <a:t>2035</a:t>
            </a:r>
            <a:r>
              <a:rPr lang="zh-CN" altLang="en-US" sz="4000" b="1" dirty="0" smtClean="0">
                <a:solidFill>
                  <a:srgbClr val="00FF00"/>
                </a:solidFill>
              </a:rPr>
              <a:t>年</a:t>
            </a:r>
            <a:r>
              <a:rPr lang="en-US" altLang="zh-CN" sz="4000" b="1" dirty="0" smtClean="0">
                <a:solidFill>
                  <a:srgbClr val="00FF00"/>
                </a:solidFill>
              </a:rPr>
              <a:t>9</a:t>
            </a:r>
            <a:r>
              <a:rPr lang="zh-CN" altLang="en-US" sz="4000" b="1" dirty="0" smtClean="0">
                <a:solidFill>
                  <a:srgbClr val="00FF00"/>
                </a:solidFill>
              </a:rPr>
              <a:t>月</a:t>
            </a:r>
            <a:r>
              <a:rPr lang="en-US" altLang="zh-CN" sz="4000" b="1" dirty="0" smtClean="0">
                <a:solidFill>
                  <a:srgbClr val="00FF00"/>
                </a:solidFill>
              </a:rPr>
              <a:t>2</a:t>
            </a:r>
            <a:r>
              <a:rPr lang="zh-CN" altLang="en-US" sz="4000" b="1" dirty="0" smtClean="0">
                <a:solidFill>
                  <a:srgbClr val="00FF00"/>
                </a:solidFill>
              </a:rPr>
              <a:t>日（北京）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600"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“日全食蓝”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sz="4400" dirty="0" smtClean="0"/>
              <a:t>月食：</a:t>
            </a:r>
            <a:r>
              <a:rPr lang="zh-CN" altLang="en-US" sz="4400" dirty="0"/>
              <a:t>月球通过地球的阴影</a:t>
            </a:r>
            <a:endParaRPr lang="zh-CN" altLang="en-US" sz="4400" dirty="0" smtClean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地球本影直径</a:t>
            </a:r>
            <a:r>
              <a:rPr lang="zh-CN" altLang="en-US" dirty="0" smtClean="0"/>
              <a:t>大于</a:t>
            </a:r>
            <a:r>
              <a:rPr lang="en-US" altLang="zh-CN" dirty="0" smtClean="0"/>
              <a:t>2.5</a:t>
            </a:r>
            <a:r>
              <a:rPr lang="zh-CN" altLang="en-US" dirty="0"/>
              <a:t>倍月球直径</a:t>
            </a:r>
          </a:p>
          <a:p>
            <a:pPr eaLnBrk="1" hangingPunct="1"/>
            <a:r>
              <a:rPr lang="zh-CN" altLang="en-US" dirty="0" smtClean="0"/>
              <a:t>月全食不仅能持续</a:t>
            </a:r>
            <a:r>
              <a:rPr lang="en-US" altLang="zh-CN" dirty="0" smtClean="0">
                <a:latin typeface="+mj-lt"/>
              </a:rPr>
              <a:t>~</a:t>
            </a:r>
            <a:r>
              <a:rPr lang="en-US" altLang="zh-CN" dirty="0" smtClean="0"/>
              <a:t>1</a:t>
            </a:r>
            <a:r>
              <a:rPr lang="zh-CN" altLang="en-US" dirty="0"/>
              <a:t>小时</a:t>
            </a:r>
            <a:r>
              <a:rPr lang="en-US" altLang="zh-CN" dirty="0"/>
              <a:t>40</a:t>
            </a:r>
            <a:r>
              <a:rPr lang="zh-CN" altLang="en-US" dirty="0" smtClean="0"/>
              <a:t>分，而且更常见</a:t>
            </a:r>
            <a:endParaRPr lang="zh-CN" altLang="en-US" dirty="0"/>
          </a:p>
        </p:txBody>
      </p:sp>
      <p:pic>
        <p:nvPicPr>
          <p:cNvPr id="237572" name="Picture 4" descr="l_eclip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48834"/>
            <a:ext cx="6695188" cy="42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U_2003">
  <a:themeElements>
    <a:clrScheme name="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ANU_2003">
  <a:themeElements>
    <a:clrScheme name="11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1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11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ANU_2003">
  <a:themeElements>
    <a:clrScheme name="2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ANU_2003">
      <a:majorFont>
        <a:latin typeface="Arial Narrow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华文行楷" charset="-122"/>
          </a:defRPr>
        </a:defPPr>
      </a:lstStyle>
    </a:lnDef>
  </a:objectDefaults>
  <a:extraClrSchemeLst>
    <a:extraClrScheme>
      <a:clrScheme name="2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ANU_2003">
  <a:themeElements>
    <a:clrScheme name="2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行楷" panose="02010800040101010101" pitchFamily="2" charset="-122"/>
          </a:defRPr>
        </a:defPPr>
      </a:lstStyle>
    </a:lnDef>
  </a:objectDefaults>
  <a:extraClrSchemeLst>
    <a:extraClrScheme>
      <a:clrScheme name="2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NU_2003">
  <a:themeElements>
    <a:clrScheme name="1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1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ANU_2003">
  <a:themeElements>
    <a:clrScheme name="2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2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ANU_2003">
  <a:themeElements>
    <a:clrScheme name="3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3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NU_2003">
  <a:themeElements>
    <a:clrScheme name="5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5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ANU_2003">
  <a:themeElements>
    <a:clrScheme name="6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6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ANU_2003">
  <a:themeElements>
    <a:clrScheme name="7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7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ANU_2003">
  <a:themeElements>
    <a:clrScheme name="8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8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ANU_2003">
  <a:themeElements>
    <a:clrScheme name="9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ANU_2003">
      <a:majorFont>
        <a:latin typeface="Arial Narrow"/>
        <a:ea typeface="华文中宋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华文行楷" charset="-122"/>
          </a:defRPr>
        </a:defPPr>
      </a:lstStyle>
    </a:lnDef>
  </a:objectDefaults>
  <a:extraClrSchemeLst>
    <a:extraClrScheme>
      <a:clrScheme name="9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Designs\ANU_2003.pot</Template>
  <TotalTime>6393</TotalTime>
  <Pages>0</Pages>
  <Words>3540</Words>
  <Characters>0</Characters>
  <Application>Microsoft Office PowerPoint</Application>
  <DocSecurity>0</DocSecurity>
  <PresentationFormat>全屏显示(4:3)</PresentationFormat>
  <Lines>0</Lines>
  <Paragraphs>426</Paragraphs>
  <Slides>102</Slides>
  <Notes>98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27" baseType="lpstr">
      <vt:lpstr>DengXian</vt:lpstr>
      <vt:lpstr>黑体</vt:lpstr>
      <vt:lpstr>华文行楷</vt:lpstr>
      <vt:lpstr>华文新魏</vt:lpstr>
      <vt:lpstr>华文中宋</vt:lpstr>
      <vt:lpstr>楷体_GB2312</vt:lpstr>
      <vt:lpstr>宋体</vt:lpstr>
      <vt:lpstr>Arial</vt:lpstr>
      <vt:lpstr>Arial Narrow</vt:lpstr>
      <vt:lpstr>Times New Roman</vt:lpstr>
      <vt:lpstr>Verdana</vt:lpstr>
      <vt:lpstr>Wingdings</vt:lpstr>
      <vt:lpstr>ANU_2003</vt:lpstr>
      <vt:lpstr>1_ANU_2003</vt:lpstr>
      <vt:lpstr>2_ANU_2003</vt:lpstr>
      <vt:lpstr>3_ANU_2003</vt:lpstr>
      <vt:lpstr>5_ANU_2003</vt:lpstr>
      <vt:lpstr>6_ANU_2003</vt:lpstr>
      <vt:lpstr>7_ANU_2003</vt:lpstr>
      <vt:lpstr>8_ANU_2003</vt:lpstr>
      <vt:lpstr>9_ANU_2003</vt:lpstr>
      <vt:lpstr>11_ANU_2003</vt:lpstr>
      <vt:lpstr>12_ANU_2003</vt:lpstr>
      <vt:lpstr>13_ANU_2003</vt:lpstr>
      <vt:lpstr>MSDraw.Drawing.8.1</vt:lpstr>
      <vt:lpstr>天文学导论（I）：基础知识</vt:lpstr>
      <vt:lpstr>天文学导论</vt:lpstr>
      <vt:lpstr>本讲内容</vt:lpstr>
      <vt:lpstr>教材学习</vt:lpstr>
      <vt:lpstr>学习目标</vt:lpstr>
      <vt:lpstr>1、星座与星图</vt:lpstr>
      <vt:lpstr>PowerPoint 演示文稿</vt:lpstr>
      <vt:lpstr>全天88个星座</vt:lpstr>
      <vt:lpstr>PowerPoint 演示文稿</vt:lpstr>
      <vt:lpstr>PowerPoint 演示文稿</vt:lpstr>
      <vt:lpstr>地图与星图</vt:lpstr>
      <vt:lpstr>虚拟天文馆 + 实践</vt:lpstr>
      <vt:lpstr>PowerPoint 演示文稿</vt:lpstr>
      <vt:lpstr>星图上的一颗星可能是：双星、聚星、星团</vt:lpstr>
      <vt:lpstr>专业星图</vt:lpstr>
      <vt:lpstr>昴[宿]星团</vt:lpstr>
      <vt:lpstr>附录五：最近的恒星</vt:lpstr>
      <vt:lpstr>附录五：最亮的恒星</vt:lpstr>
      <vt:lpstr>牛郎织女相距16光年</vt:lpstr>
      <vt:lpstr>PowerPoint 演示文稿</vt:lpstr>
      <vt:lpstr>2、 地球自转：天体的周日视运动</vt:lpstr>
      <vt:lpstr>PowerPoint 演示文稿</vt:lpstr>
      <vt:lpstr>PowerPoint 演示文稿</vt:lpstr>
      <vt:lpstr>我们正好看到天球的一半</vt:lpstr>
      <vt:lpstr>PowerPoint 演示文稿</vt:lpstr>
      <vt:lpstr>太阳的周日视运动：太阳日</vt:lpstr>
      <vt:lpstr>太阳时、时区</vt:lpstr>
      <vt:lpstr>PowerPoint 演示文稿</vt:lpstr>
      <vt:lpstr>世界时 Universal Time (UT) </vt:lpstr>
      <vt:lpstr>PowerPoint 演示文稿</vt:lpstr>
      <vt:lpstr>天体的周日视运动</vt:lpstr>
      <vt:lpstr>在北极</vt:lpstr>
      <vt:lpstr>在北半球中纬度</vt:lpstr>
      <vt:lpstr>PowerPoint 演示文稿</vt:lpstr>
      <vt:lpstr>PowerPoint 演示文稿</vt:lpstr>
      <vt:lpstr>PowerPoint 演示文稿</vt:lpstr>
      <vt:lpstr>在北京：向东看</vt:lpstr>
      <vt:lpstr>在北京：向西看</vt:lpstr>
      <vt:lpstr>在北京：向北看</vt:lpstr>
      <vt:lpstr>PowerPoint 演示文稿</vt:lpstr>
      <vt:lpstr>PowerPoint 演示文稿</vt:lpstr>
      <vt:lpstr>估计照片的曝光时长？</vt:lpstr>
      <vt:lpstr>延时摄影 </vt:lpstr>
      <vt:lpstr>PowerPoint 演示文稿</vt:lpstr>
      <vt:lpstr>PowerPoint 演示文稿</vt:lpstr>
      <vt:lpstr>在地球赤道上</vt:lpstr>
      <vt:lpstr>南天极附近没有可见的南极星</vt:lpstr>
      <vt:lpstr>思考题</vt:lpstr>
      <vt:lpstr>3、地球公转：天体的周年视运动</vt:lpstr>
      <vt:lpstr>星空变化与黄道十二宫（Zodiac）</vt:lpstr>
      <vt:lpstr>斗转星移</vt:lpstr>
      <vt:lpstr>PowerPoint 演示文稿</vt:lpstr>
      <vt:lpstr>PowerPoint 演示文稿</vt:lpstr>
      <vt:lpstr>恒星日与太阳日的图示解释</vt:lpstr>
      <vt:lpstr>思考题</vt:lpstr>
      <vt:lpstr>天体的周年视运动规律（数值）</vt:lpstr>
      <vt:lpstr>四季更替</vt:lpstr>
      <vt:lpstr>地球的自转轴与黄道面成 23.5 度夹角</vt:lpstr>
      <vt:lpstr>季节更替标志：春、秋分，夏、冬至</vt:lpstr>
      <vt:lpstr>PowerPoint 演示文稿</vt:lpstr>
      <vt:lpstr>             4、天球坐标系</vt:lpstr>
      <vt:lpstr>天文学常用角度</vt:lpstr>
      <vt:lpstr>PowerPoint 演示文稿</vt:lpstr>
      <vt:lpstr>地理坐标</vt:lpstr>
      <vt:lpstr>PowerPoint 演示文稿</vt:lpstr>
      <vt:lpstr> 赤纬 Declination (Dec)，常用δ表示</vt:lpstr>
      <vt:lpstr>赤经 Right Ascension  (RA)，常用α表示</vt:lpstr>
      <vt:lpstr>赤道坐标系的例子</vt:lpstr>
      <vt:lpstr>用时间表示赤经的含义</vt:lpstr>
      <vt:lpstr>地方恒星时 local sidereal time</vt:lpstr>
      <vt:lpstr>地方恒星时的变化规律</vt:lpstr>
      <vt:lpstr>判断恒星是否可见：恒星的时角</vt:lpstr>
      <vt:lpstr>例子：天狼星何时可见？</vt:lpstr>
      <vt:lpstr>思考题：计算北京的地方恒星时</vt:lpstr>
      <vt:lpstr>5、地轴进动</vt:lpstr>
      <vt:lpstr>地球自转轴进动周期~26,000年</vt:lpstr>
      <vt:lpstr>天赤道移动：岁差</vt:lpstr>
      <vt:lpstr>赤经和赤纬的改正</vt:lpstr>
      <vt:lpstr>思考题</vt:lpstr>
      <vt:lpstr>6、月球运动与月相</vt:lpstr>
      <vt:lpstr>月球总是同一面对着地球</vt:lpstr>
      <vt:lpstr>PowerPoint 演示文稿</vt:lpstr>
      <vt:lpstr>PowerPoint 演示文稿</vt:lpstr>
      <vt:lpstr>思考题</vt:lpstr>
      <vt:lpstr>PowerPoint 演示文稿</vt:lpstr>
      <vt:lpstr>PowerPoint 演示文稿</vt:lpstr>
      <vt:lpstr>7、（日月）食：通过阴影</vt:lpstr>
      <vt:lpstr>日食：地球通过月球的阴影</vt:lpstr>
      <vt:lpstr>PowerPoint 演示文稿</vt:lpstr>
      <vt:lpstr>日全食开始前和结束前出现钻石环/贝利珠</vt:lpstr>
      <vt:lpstr>PowerPoint 演示文稿</vt:lpstr>
      <vt:lpstr>PowerPoint 演示文稿</vt:lpstr>
      <vt:lpstr>日全（环）食全过程持续约90分钟</vt:lpstr>
      <vt:lpstr>仅发生日偏食的概率更大</vt:lpstr>
      <vt:lpstr>月球影子小，使得同一地区出现日（全/环）食的概率很小</vt:lpstr>
      <vt:lpstr>日食可以精确预测</vt:lpstr>
      <vt:lpstr>2015年3月20日无人区日全食</vt:lpstr>
      <vt:lpstr>“近期”中国日全食</vt:lpstr>
      <vt:lpstr>月食：月球通过地球的阴影</vt:lpstr>
      <vt:lpstr>PowerPoint 演示文稿</vt:lpstr>
      <vt:lpstr>月全食全过程</vt:lpstr>
      <vt:lpstr>食大约每11个月发生2次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Motions</dc:title>
  <dc:subject/>
  <dc:creator>Youhong Zhang</dc:creator>
  <cp:keywords/>
  <dc:description/>
  <cp:lastModifiedBy>zhangyh</cp:lastModifiedBy>
  <cp:revision>957</cp:revision>
  <cp:lastPrinted>2003-02-26T04:55:41Z</cp:lastPrinted>
  <dcterms:created xsi:type="dcterms:W3CDTF">2000-08-31T04:58:12Z</dcterms:created>
  <dcterms:modified xsi:type="dcterms:W3CDTF">2019-02-25T03:10:33Z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r8>1</vt:r8>
  </property>
  <property fmtid="{D5CDD505-2E9C-101B-9397-08002B2CF9AE}" pid="3" name="GraphicType">
    <vt:r8>2</vt:r8>
  </property>
  <property fmtid="{D5CDD505-2E9C-101B-9397-08002B2CF9AE}" pid="4" name="Compression">
    <vt:r8>90</vt:r8>
  </property>
  <property fmtid="{D5CDD505-2E9C-101B-9397-08002B2CF9AE}" pid="5" name="ScreenSize">
    <vt:r8>1</vt:r8>
  </property>
  <property fmtid="{D5CDD505-2E9C-101B-9397-08002B2CF9AE}" pid="6" name="ScreenUsage">
    <vt:r8>2</vt:r8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r8>15132390</vt:r8>
  </property>
  <property fmtid="{D5CDD505-2E9C-101B-9397-08002B2CF9AE}" pid="14" name="TextColor">
    <vt:r8>0</vt:r8>
  </property>
  <property fmtid="{D5CDD505-2E9C-101B-9397-08002B2CF9AE}" pid="15" name="LinkColor">
    <vt:r8>16711782</vt:r8>
  </property>
  <property fmtid="{D5CDD505-2E9C-101B-9397-08002B2CF9AE}" pid="16" name="VisitedColor">
    <vt:r8>10040268</vt:r8>
  </property>
  <property fmtid="{D5CDD505-2E9C-101B-9397-08002B2CF9AE}" pid="17" name="TransparentButton">
    <vt:r8>0</vt:r8>
  </property>
  <property fmtid="{D5CDD505-2E9C-101B-9397-08002B2CF9AE}" pid="18" name="ButtonType">
    <vt:r8>3</vt:r8>
  </property>
  <property fmtid="{D5CDD505-2E9C-101B-9397-08002B2CF9AE}" pid="19" name="ShowNotes">
    <vt:bool>false</vt:bool>
  </property>
  <property fmtid="{D5CDD505-2E9C-101B-9397-08002B2CF9AE}" pid="20" name="NavBtnPos">
    <vt:r8>1</vt:r8>
  </property>
  <property fmtid="{D5CDD505-2E9C-101B-9397-08002B2CF9AE}" pid="21" name="OutputDir">
    <vt:lpwstr>C:\My Documents\ANU Teaching\ASTR1001\web</vt:lpwstr>
  </property>
  <property fmtid="{D5CDD505-2E9C-101B-9397-08002B2CF9AE}" pid="22" name="KSOProductBuildVer">
    <vt:lpwstr>2052-9.1.0.4856</vt:lpwstr>
  </property>
</Properties>
</file>